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91"/>
  </p:notesMasterIdLst>
  <p:handoutMasterIdLst>
    <p:handoutMasterId r:id="rId92"/>
  </p:handoutMasterIdLst>
  <p:sldIdLst>
    <p:sldId id="256" r:id="rId2"/>
    <p:sldId id="282" r:id="rId3"/>
    <p:sldId id="283" r:id="rId4"/>
    <p:sldId id="269" r:id="rId5"/>
    <p:sldId id="284" r:id="rId6"/>
    <p:sldId id="287" r:id="rId7"/>
    <p:sldId id="286" r:id="rId8"/>
    <p:sldId id="285" r:id="rId9"/>
    <p:sldId id="290" r:id="rId10"/>
    <p:sldId id="289" r:id="rId11"/>
    <p:sldId id="288" r:id="rId12"/>
    <p:sldId id="291" r:id="rId13"/>
    <p:sldId id="294" r:id="rId14"/>
    <p:sldId id="293" r:id="rId15"/>
    <p:sldId id="296" r:id="rId16"/>
    <p:sldId id="297" r:id="rId17"/>
    <p:sldId id="298" r:id="rId18"/>
    <p:sldId id="300" r:id="rId19"/>
    <p:sldId id="299" r:id="rId20"/>
    <p:sldId id="304" r:id="rId21"/>
    <p:sldId id="303" r:id="rId22"/>
    <p:sldId id="305" r:id="rId23"/>
    <p:sldId id="306" r:id="rId24"/>
    <p:sldId id="308" r:id="rId25"/>
    <p:sldId id="307" r:id="rId26"/>
    <p:sldId id="310" r:id="rId27"/>
    <p:sldId id="311" r:id="rId28"/>
    <p:sldId id="313" r:id="rId29"/>
    <p:sldId id="312" r:id="rId30"/>
    <p:sldId id="309" r:id="rId31"/>
    <p:sldId id="316" r:id="rId32"/>
    <p:sldId id="315" r:id="rId33"/>
    <p:sldId id="314" r:id="rId34"/>
    <p:sldId id="317" r:id="rId35"/>
    <p:sldId id="318" r:id="rId36"/>
    <p:sldId id="321" r:id="rId37"/>
    <p:sldId id="319" r:id="rId38"/>
    <p:sldId id="322" r:id="rId39"/>
    <p:sldId id="324" r:id="rId40"/>
    <p:sldId id="329" r:id="rId41"/>
    <p:sldId id="328" r:id="rId42"/>
    <p:sldId id="331" r:id="rId43"/>
    <p:sldId id="330" r:id="rId44"/>
    <p:sldId id="332" r:id="rId45"/>
    <p:sldId id="335" r:id="rId46"/>
    <p:sldId id="334" r:id="rId47"/>
    <p:sldId id="333" r:id="rId48"/>
    <p:sldId id="336" r:id="rId49"/>
    <p:sldId id="344" r:id="rId50"/>
    <p:sldId id="341" r:id="rId51"/>
    <p:sldId id="343" r:id="rId52"/>
    <p:sldId id="345" r:id="rId53"/>
    <p:sldId id="347" r:id="rId54"/>
    <p:sldId id="346" r:id="rId55"/>
    <p:sldId id="350" r:id="rId56"/>
    <p:sldId id="353" r:id="rId57"/>
    <p:sldId id="351" r:id="rId58"/>
    <p:sldId id="356" r:id="rId59"/>
    <p:sldId id="357" r:id="rId60"/>
    <p:sldId id="355" r:id="rId61"/>
    <p:sldId id="358" r:id="rId62"/>
    <p:sldId id="361" r:id="rId63"/>
    <p:sldId id="360" r:id="rId64"/>
    <p:sldId id="363" r:id="rId65"/>
    <p:sldId id="362" r:id="rId66"/>
    <p:sldId id="366" r:id="rId67"/>
    <p:sldId id="367" r:id="rId68"/>
    <p:sldId id="370" r:id="rId69"/>
    <p:sldId id="369" r:id="rId70"/>
    <p:sldId id="368" r:id="rId71"/>
    <p:sldId id="371" r:id="rId72"/>
    <p:sldId id="372" r:id="rId73"/>
    <p:sldId id="374" r:id="rId74"/>
    <p:sldId id="377" r:id="rId75"/>
    <p:sldId id="376" r:id="rId76"/>
    <p:sldId id="375" r:id="rId77"/>
    <p:sldId id="378" r:id="rId78"/>
    <p:sldId id="381" r:id="rId79"/>
    <p:sldId id="380" r:id="rId80"/>
    <p:sldId id="379" r:id="rId81"/>
    <p:sldId id="382" r:id="rId82"/>
    <p:sldId id="383" r:id="rId83"/>
    <p:sldId id="385" r:id="rId84"/>
    <p:sldId id="384" r:id="rId85"/>
    <p:sldId id="386" r:id="rId86"/>
    <p:sldId id="387" r:id="rId87"/>
    <p:sldId id="388" r:id="rId88"/>
    <p:sldId id="389" r:id="rId89"/>
    <p:sldId id="267" r:id="rId90"/>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164" cy="35052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5265065" y="0"/>
            <a:ext cx="4029164" cy="350520"/>
          </a:xfrm>
          <a:prstGeom prst="rect">
            <a:avLst/>
          </a:prstGeom>
        </p:spPr>
        <p:txBody>
          <a:bodyPr vert="horz" lIns="91440" tIns="45720" rIns="91440" bIns="45720" rtlCol="0"/>
          <a:lstStyle>
            <a:lvl1pPr algn="r">
              <a:defRPr sz="1200"/>
            </a:lvl1pPr>
          </a:lstStyle>
          <a:p>
            <a:pPr>
              <a:defRPr/>
            </a:pPr>
            <a:fld id="{DAB58089-5F6F-439B-832C-ABB185D1FE0A}" type="datetimeFigureOut">
              <a:rPr lang="en-US"/>
              <a:pPr>
                <a:defRPr/>
              </a:pPr>
              <a:t>10/5/2020</a:t>
            </a:fld>
            <a:endParaRPr lang="en-GB"/>
          </a:p>
        </p:txBody>
      </p:sp>
      <p:sp>
        <p:nvSpPr>
          <p:cNvPr id="4" name="Footer Placeholder 3"/>
          <p:cNvSpPr>
            <a:spLocks noGrp="1"/>
          </p:cNvSpPr>
          <p:nvPr>
            <p:ph type="ftr" sz="quarter" idx="2"/>
          </p:nvPr>
        </p:nvSpPr>
        <p:spPr>
          <a:xfrm>
            <a:off x="1" y="6658757"/>
            <a:ext cx="4029164" cy="35052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5265065" y="6658757"/>
            <a:ext cx="4029164" cy="350520"/>
          </a:xfrm>
          <a:prstGeom prst="rect">
            <a:avLst/>
          </a:prstGeom>
        </p:spPr>
        <p:txBody>
          <a:bodyPr vert="horz" lIns="91440" tIns="45720" rIns="91440" bIns="45720" rtlCol="0" anchor="b"/>
          <a:lstStyle>
            <a:lvl1pPr algn="r">
              <a:defRPr sz="1200"/>
            </a:lvl1pPr>
          </a:lstStyle>
          <a:p>
            <a:pPr>
              <a:defRPr/>
            </a:pPr>
            <a:fld id="{D75656AE-B240-493F-B94C-9B665EB6BA45}" type="slidenum">
              <a:rPr lang="en-GB"/>
              <a:pPr>
                <a:defRPr/>
              </a:pPr>
              <a:t>‹#›</a:t>
            </a:fld>
            <a:endParaRPr lang="en-GB"/>
          </a:p>
        </p:txBody>
      </p:sp>
    </p:spTree>
    <p:extLst>
      <p:ext uri="{BB962C8B-B14F-4D97-AF65-F5344CB8AC3E}">
        <p14:creationId xmlns:p14="http://schemas.microsoft.com/office/powerpoint/2010/main" val="2699233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164" cy="3505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5265065" y="0"/>
            <a:ext cx="4029164" cy="3505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08ADDF3-B199-4BDD-AE7B-A2B984AA24C3}" type="datetimeFigureOut">
              <a:rPr lang="en-US"/>
              <a:pPr>
                <a:defRPr/>
              </a:pPr>
              <a:t>10/5/2020</a:t>
            </a:fld>
            <a:endParaRPr lang="en-GB"/>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6658757"/>
            <a:ext cx="4029164" cy="3505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5265065" y="6658757"/>
            <a:ext cx="4029164" cy="3505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D29B8D3-9712-4F9D-9665-A65B30521370}" type="slidenum">
              <a:rPr lang="en-GB"/>
              <a:pPr>
                <a:defRPr/>
              </a:pPr>
              <a:t>‹#›</a:t>
            </a:fld>
            <a:endParaRPr lang="en-GB"/>
          </a:p>
        </p:txBody>
      </p:sp>
    </p:spTree>
    <p:extLst>
      <p:ext uri="{BB962C8B-B14F-4D97-AF65-F5344CB8AC3E}">
        <p14:creationId xmlns:p14="http://schemas.microsoft.com/office/powerpoint/2010/main" val="3142543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85728"/>
            <a:ext cx="6929486" cy="714380"/>
          </a:xfrm>
        </p:spPr>
        <p:txBody>
          <a:bodyPr/>
          <a:lstStyle/>
          <a:p>
            <a:r>
              <a:rPr lang="en-US" dirty="0"/>
              <a:t>Click to edit Master title style</a:t>
            </a:r>
            <a:endParaRPr lang="en-GB" dirty="0"/>
          </a:p>
        </p:txBody>
      </p:sp>
      <p:sp>
        <p:nvSpPr>
          <p:cNvPr id="3" name="Slide Number Placeholder 5"/>
          <p:cNvSpPr>
            <a:spLocks noGrp="1"/>
          </p:cNvSpPr>
          <p:nvPr>
            <p:ph type="sldNum" sz="quarter" idx="10"/>
          </p:nvPr>
        </p:nvSpPr>
        <p:spPr/>
        <p:txBody>
          <a:bodyPr/>
          <a:lstStyle>
            <a:lvl1pPr>
              <a:defRPr/>
            </a:lvl1pPr>
          </a:lstStyle>
          <a:p>
            <a:pPr>
              <a:defRPr/>
            </a:pPr>
            <a:fld id="{8ED7645F-28E9-43F5-8DE8-F26D6BFC7DBB}" type="slidenum">
              <a:rPr lang="en-GB"/>
              <a:pPr>
                <a:defRPr/>
              </a:pPr>
              <a:t>‹#›</a:t>
            </a:fld>
            <a:endParaRPr lang="en-GB" dirty="0"/>
          </a:p>
        </p:txBody>
      </p:sp>
      <p:sp>
        <p:nvSpPr>
          <p:cNvPr id="4" name="Footer Placeholder 4"/>
          <p:cNvSpPr>
            <a:spLocks noGrp="1"/>
          </p:cNvSpPr>
          <p:nvPr userDrawn="1">
            <p:ph type="ftr" sz="quarter" idx="11"/>
          </p:nvPr>
        </p:nvSpPr>
        <p:spPr/>
        <p:txBody>
          <a:bodyPr/>
          <a:lstStyle>
            <a:lvl1pPr>
              <a:defRPr/>
            </a:lvl1pPr>
          </a:lstStyle>
          <a:p>
            <a:pPr>
              <a:defRPr/>
            </a:pPr>
            <a:r>
              <a:rPr lang="en-GB"/>
              <a:t>Glyn Davis &amp; Branko Pecar</a:t>
            </a:r>
            <a:endParaRPr lang="en-GB" b="0"/>
          </a:p>
        </p:txBody>
      </p:sp>
    </p:spTree>
    <p:extLst>
      <p:ext uri="{BB962C8B-B14F-4D97-AF65-F5344CB8AC3E}">
        <p14:creationId xmlns:p14="http://schemas.microsoft.com/office/powerpoint/2010/main" val="322035029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500063" y="274638"/>
            <a:ext cx="8186737"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6" name="Slide Number Placeholder 5"/>
          <p:cNvSpPr>
            <a:spLocks noGrp="1"/>
          </p:cNvSpPr>
          <p:nvPr>
            <p:ph type="sldNum" sz="quarter" idx="4"/>
          </p:nvPr>
        </p:nvSpPr>
        <p:spPr>
          <a:xfrm>
            <a:off x="8501063" y="6356350"/>
            <a:ext cx="428625" cy="215900"/>
          </a:xfrm>
          <a:prstGeom prst="rect">
            <a:avLst/>
          </a:prstGeom>
        </p:spPr>
        <p:txBody>
          <a:bodyPr vert="horz" lIns="91440" tIns="45720" rIns="91440" bIns="45720" rtlCol="0" anchor="ctr"/>
          <a:lstStyle>
            <a:lvl1pPr algn="r" fontAlgn="auto">
              <a:spcBef>
                <a:spcPts val="0"/>
              </a:spcBef>
              <a:spcAft>
                <a:spcPts val="0"/>
              </a:spcAft>
              <a:defRPr sz="1200" b="1">
                <a:solidFill>
                  <a:schemeClr val="tx1">
                    <a:tint val="75000"/>
                  </a:schemeClr>
                </a:solidFill>
                <a:latin typeface="+mn-lt"/>
                <a:cs typeface="+mn-cs"/>
              </a:defRPr>
            </a:lvl1pPr>
          </a:lstStyle>
          <a:p>
            <a:pPr>
              <a:defRPr/>
            </a:pPr>
            <a:fld id="{53980642-A5E5-4344-8B2B-B7DF3A75E8C2}" type="slidenum">
              <a:rPr lang="en-GB"/>
              <a:pPr>
                <a:defRPr/>
              </a:pPr>
              <a:t>‹#›</a:t>
            </a:fld>
            <a:endParaRPr lang="en-GB" dirty="0"/>
          </a:p>
        </p:txBody>
      </p:sp>
      <p:cxnSp>
        <p:nvCxnSpPr>
          <p:cNvPr id="11" name="Straight Connector 10"/>
          <p:cNvCxnSpPr/>
          <p:nvPr userDrawn="1"/>
        </p:nvCxnSpPr>
        <p:spPr>
          <a:xfrm flipV="1">
            <a:off x="214313" y="1143000"/>
            <a:ext cx="8501062"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a:spLocks noGrp="1"/>
          </p:cNvSpPr>
          <p:nvPr userDrawn="1">
            <p:ph type="ftr" sz="quarter" idx="3"/>
          </p:nvPr>
        </p:nvSpPr>
        <p:spPr>
          <a:xfrm>
            <a:off x="428625" y="6072188"/>
            <a:ext cx="2714625" cy="285750"/>
          </a:xfrm>
          <a:prstGeom prst="rect">
            <a:avLst/>
          </a:prstGeom>
          <a:ln>
            <a:noFill/>
          </a:ln>
        </p:spPr>
        <p:txBody>
          <a:bodyPr/>
          <a:lstStyle>
            <a:lvl1pPr>
              <a:defRPr sz="1200" b="1">
                <a:solidFill>
                  <a:schemeClr val="tx2"/>
                </a:solidFill>
                <a:latin typeface="Arial" charset="0"/>
                <a:cs typeface="Arial" charset="0"/>
                <a:sym typeface="Symbol"/>
              </a:defRPr>
            </a:lvl1pPr>
          </a:lstStyle>
          <a:p>
            <a:pPr>
              <a:defRPr/>
            </a:pPr>
            <a:r>
              <a:rPr lang="en-GB"/>
              <a:t>Glyn Davis &amp; Branko Pecar</a:t>
            </a:r>
          </a:p>
        </p:txBody>
      </p:sp>
      <p:sp>
        <p:nvSpPr>
          <p:cNvPr id="13" name="Footer Placeholder 4"/>
          <p:cNvSpPr txBox="1">
            <a:spLocks/>
          </p:cNvSpPr>
          <p:nvPr userDrawn="1"/>
        </p:nvSpPr>
        <p:spPr>
          <a:xfrm>
            <a:off x="3923931" y="6009489"/>
            <a:ext cx="5034375" cy="285750"/>
          </a:xfrm>
          <a:prstGeom prst="rect">
            <a:avLst/>
          </a:prstGeom>
          <a:ln>
            <a:noFill/>
          </a:ln>
        </p:spPr>
        <p:txBody>
          <a:bodyPr anchor="ctr"/>
          <a:lstStyle/>
          <a:p>
            <a:pPr algn="r" fontAlgn="auto">
              <a:spcBef>
                <a:spcPts val="0"/>
              </a:spcBef>
              <a:spcAft>
                <a:spcPts val="0"/>
              </a:spcAft>
              <a:defRPr/>
            </a:pPr>
            <a:r>
              <a:rPr lang="en-GB" sz="1200" b="1" dirty="0">
                <a:solidFill>
                  <a:schemeClr val="tx2"/>
                </a:solidFill>
                <a:latin typeface="Arial" pitchFamily="34" charset="0"/>
                <a:cs typeface="Arial" pitchFamily="34" charset="0"/>
              </a:rPr>
              <a:t>Chapter 11: Time series data - Short and medium term forecasts</a:t>
            </a:r>
            <a:endParaRPr lang="en-GB" sz="1200" dirty="0">
              <a:solidFill>
                <a:schemeClr val="tx2"/>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22" r:id="rId1"/>
  </p:sldLayoutIdLst>
  <p:hf hdr="0"/>
  <p:txStyles>
    <p:title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428625" y="242873"/>
            <a:ext cx="8247831" cy="857250"/>
          </a:xfrm>
          <a:solidFill>
            <a:schemeClr val="accent4">
              <a:lumMod val="20000"/>
              <a:lumOff val="80000"/>
            </a:schemeClr>
          </a:solidFill>
        </p:spPr>
        <p:txBody>
          <a:bodyPr/>
          <a:lstStyle/>
          <a:p>
            <a:pPr eaLnBrk="1" hangingPunct="1"/>
            <a:r>
              <a:rPr lang="en-GB" sz="2400" dirty="0">
                <a:latin typeface="Arial" charset="0"/>
                <a:cs typeface="Arial" charset="0"/>
              </a:rPr>
              <a:t>Time series data - Short and medium term forecasts</a:t>
            </a:r>
          </a:p>
        </p:txBody>
      </p:sp>
      <p:sp>
        <p:nvSpPr>
          <p:cNvPr id="3" name="Slide Number Placeholder 2"/>
          <p:cNvSpPr>
            <a:spLocks noGrp="1"/>
          </p:cNvSpPr>
          <p:nvPr>
            <p:ph type="sldNum" sz="quarter" idx="10"/>
          </p:nvPr>
        </p:nvSpPr>
        <p:spPr/>
        <p:txBody>
          <a:bodyPr/>
          <a:lstStyle/>
          <a:p>
            <a:pPr>
              <a:defRPr/>
            </a:pPr>
            <a:fld id="{1FCF6FA8-0F1B-4823-90ED-2AD4D883FAE2}" type="slidenum">
              <a:rPr lang="en-GB"/>
              <a:pPr>
                <a:defRPr/>
              </a:pPr>
              <a:t>1</a:t>
            </a:fld>
            <a:endParaRPr lang="en-GB" dirty="0"/>
          </a:p>
        </p:txBody>
      </p:sp>
      <p:sp>
        <p:nvSpPr>
          <p:cNvPr id="307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30725" name="TextBox 5"/>
          <p:cNvSpPr txBox="1">
            <a:spLocks noChangeArrowheads="1"/>
          </p:cNvSpPr>
          <p:nvPr/>
        </p:nvSpPr>
        <p:spPr bwMode="auto">
          <a:xfrm>
            <a:off x="669758" y="4600864"/>
            <a:ext cx="4429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dirty="0"/>
              <a:t>The aim of this chapter is to provide the reader with a set of tools which can be used in the context of time series analysis and extrapolation.</a:t>
            </a:r>
          </a:p>
        </p:txBody>
      </p:sp>
      <p:sp>
        <p:nvSpPr>
          <p:cNvPr id="14" name="Rectangle 13"/>
          <p:cNvSpPr/>
          <p:nvPr/>
        </p:nvSpPr>
        <p:spPr>
          <a:xfrm>
            <a:off x="5766638" y="3244334"/>
            <a:ext cx="2449764" cy="369332"/>
          </a:xfrm>
          <a:prstGeom prst="rect">
            <a:avLst/>
          </a:prstGeom>
          <a:noFill/>
        </p:spPr>
        <p:txBody>
          <a:bodyPr wrap="square">
            <a:spAutoFit/>
          </a:bodyPr>
          <a:lstStyle/>
          <a:p>
            <a:pPr algn="ctr">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Handling errors?</a:t>
            </a:r>
          </a:p>
        </p:txBody>
      </p:sp>
      <p:sp>
        <p:nvSpPr>
          <p:cNvPr id="15" name="Rectangle 14">
            <a:extLst>
              <a:ext uri="{FF2B5EF4-FFF2-40B4-BE49-F238E27FC236}">
                <a16:creationId xmlns:a16="http://schemas.microsoft.com/office/drawing/2014/main" id="{83C50E02-49BF-4188-B19E-23B239584E0F}"/>
              </a:ext>
            </a:extLst>
          </p:cNvPr>
          <p:cNvSpPr/>
          <p:nvPr/>
        </p:nvSpPr>
        <p:spPr>
          <a:xfrm>
            <a:off x="5241289" y="1912010"/>
            <a:ext cx="3500462" cy="954107"/>
          </a:xfrm>
          <a:prstGeom prst="rect">
            <a:avLst/>
          </a:prstGeom>
          <a:solidFill>
            <a:schemeClr val="accent3">
              <a:lumMod val="20000"/>
              <a:lumOff val="80000"/>
            </a:schemeClr>
          </a:solidFill>
        </p:spPr>
        <p:txBody>
          <a:bodyPr>
            <a:spAutoFit/>
          </a:bodyPr>
          <a:lstStyle/>
          <a:p>
            <a:pPr algn="ct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Exponential smoothing?</a:t>
            </a:r>
          </a:p>
        </p:txBody>
      </p:sp>
      <p:sp>
        <p:nvSpPr>
          <p:cNvPr id="13" name="Rectangle 12">
            <a:extLst>
              <a:ext uri="{FF2B5EF4-FFF2-40B4-BE49-F238E27FC236}">
                <a16:creationId xmlns:a16="http://schemas.microsoft.com/office/drawing/2014/main" id="{3EAC9659-A133-43A3-A994-2215704D4321}"/>
              </a:ext>
            </a:extLst>
          </p:cNvPr>
          <p:cNvSpPr/>
          <p:nvPr/>
        </p:nvSpPr>
        <p:spPr>
          <a:xfrm>
            <a:off x="5473890" y="4549318"/>
            <a:ext cx="3300257" cy="646331"/>
          </a:xfrm>
          <a:prstGeom prst="rect">
            <a:avLst/>
          </a:prstGeom>
          <a:noFill/>
        </p:spPr>
        <p:txBody>
          <a:bodyPr wrap="square">
            <a:spAutoFit/>
          </a:bodyPr>
          <a:lstStyle/>
          <a:p>
            <a:pPr algn="ctr">
              <a:defRPr/>
            </a:pPr>
            <a:r>
              <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Handling seasonality using exponential smoothing</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
        <p:nvSpPr>
          <p:cNvPr id="17" name="Rectangle 16">
            <a:extLst>
              <a:ext uri="{FF2B5EF4-FFF2-40B4-BE49-F238E27FC236}">
                <a16:creationId xmlns:a16="http://schemas.microsoft.com/office/drawing/2014/main" id="{09CB70AB-E444-4D56-9D57-D662FF2EED82}"/>
              </a:ext>
            </a:extLst>
          </p:cNvPr>
          <p:cNvSpPr/>
          <p:nvPr/>
        </p:nvSpPr>
        <p:spPr>
          <a:xfrm>
            <a:off x="5791750" y="3927101"/>
            <a:ext cx="2449764" cy="369332"/>
          </a:xfrm>
          <a:prstGeom prst="rect">
            <a:avLst/>
          </a:prstGeom>
          <a:noFill/>
        </p:spPr>
        <p:txBody>
          <a:bodyPr wrap="square">
            <a:spAutoFit/>
          </a:bodyPr>
          <a:lstStyle/>
          <a:p>
            <a:pPr algn="ctr">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Forecasting?</a:t>
            </a:r>
          </a:p>
        </p:txBody>
      </p:sp>
      <p:pic>
        <p:nvPicPr>
          <p:cNvPr id="11" name="Picture 10">
            <a:extLst>
              <a:ext uri="{FF2B5EF4-FFF2-40B4-BE49-F238E27FC236}">
                <a16:creationId xmlns:a16="http://schemas.microsoft.com/office/drawing/2014/main" id="{4649A08C-9DA7-4514-9138-4D2BF22990A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9758" y="1459940"/>
            <a:ext cx="4262282" cy="297717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Part 2 Exponential smoothing (7/7)</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10</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C8292C36-5128-4651-A25B-902CFA170901}"/>
              </a:ext>
            </a:extLst>
          </p:cNvPr>
          <p:cNvSpPr/>
          <p:nvPr/>
        </p:nvSpPr>
        <p:spPr>
          <a:xfrm>
            <a:off x="500034" y="1340768"/>
            <a:ext cx="8176422" cy="3970318"/>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If we substituted in the formula for exponential smoothing all the previous values from the series, we would see that effectively we are multiplying the newer observations with higher values of </a:t>
            </a:r>
            <a:r>
              <a:rPr lang="en-GB" dirty="0">
                <a:latin typeface="Calibri" panose="020F0502020204030204" pitchFamily="34" charset="0"/>
                <a:ea typeface="Times New Roman" panose="02020603050405020304" pitchFamily="18" charset="0"/>
                <a:cs typeface="Book Antiqua" panose="0204060205030503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Book Antiqua" panose="02040602050305030304" pitchFamily="18" charset="0"/>
              </a:rPr>
              <a:t> and the older data in the series with the smaller values of </a:t>
            </a:r>
            <a:r>
              <a:rPr lang="en-GB" dirty="0">
                <a:latin typeface="Calibri" panose="020F0502020204030204" pitchFamily="34" charset="0"/>
                <a:ea typeface="Times New Roman" panose="02020603050405020304" pitchFamily="18" charset="0"/>
                <a:cs typeface="Book Antiqua" panose="0204060205030503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Book Antiqua" panose="02040602050305030304" pitchFamily="18" charset="0"/>
              </a:rPr>
              <a:t>. </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Book Antiqua" panose="0204060205030503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Book Antiqua" panose="02040602050305030304" pitchFamily="18" charset="0"/>
              </a:rPr>
              <a:t>By doing this we </a:t>
            </a:r>
            <a:r>
              <a:rPr lang="en-GB" dirty="0">
                <a:latin typeface="Calibri" panose="020F0502020204030204" pitchFamily="34" charset="0"/>
                <a:ea typeface="Times New Roman" panose="02020603050405020304" pitchFamily="18" charset="0"/>
                <a:cs typeface="Times New Roman" panose="02020603050405020304" pitchFamily="18" charset="0"/>
              </a:rPr>
              <a:t>are in effect assigning a higher importance to the more recent observations. </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As we move further in the past, the value of </a:t>
            </a:r>
            <a:r>
              <a:rPr lang="en-GB" dirty="0">
                <a:latin typeface="Calibri" panose="020F0502020204030204" pitchFamily="34" charset="0"/>
                <a:ea typeface="Times New Roman" panose="02020603050405020304" pitchFamily="18" charset="0"/>
                <a:cs typeface="Book Antiqua" panose="0204060205030503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Book Antiqua" panose="02040602050305030304" pitchFamily="18" charset="0"/>
              </a:rPr>
              <a:t> drops exponentially. This is the reason why we call it exponential smoothing. </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Book Antiqua" panose="0204060205030503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Book Antiqua" panose="02040602050305030304" pitchFamily="18" charset="0"/>
              </a:rPr>
              <a:t>Every value in the time series is affected by all those t</a:t>
            </a:r>
            <a:r>
              <a:rPr lang="en-GB" dirty="0">
                <a:latin typeface="Calibri" panose="020F0502020204030204" pitchFamily="34" charset="0"/>
                <a:ea typeface="Times New Roman" panose="02020603050405020304" pitchFamily="18" charset="0"/>
                <a:cs typeface="Times New Roman" panose="02020603050405020304" pitchFamily="18" charset="0"/>
              </a:rPr>
              <a:t>hat precede it, but the relative weight (importance) of these preceding values declines exponentially the further we go in the past.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545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Forecasting with Exponential smoothing</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11</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04DC96B8-82AC-49DC-95AC-B04AF2946FE2}"/>
              </a:ext>
            </a:extLst>
          </p:cNvPr>
          <p:cNvSpPr/>
          <p:nvPr/>
        </p:nvSpPr>
        <p:spPr>
          <a:xfrm>
            <a:off x="500034" y="1196752"/>
            <a:ext cx="8176422" cy="313932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When discussing moving averages, we learned that, depending where we place the moving average value, it can be considered either just a simple moving average value (if it is centred or at the end of the moving average interval) or a forecast obtained using a moving average (if it is placed one period after the moving average interval). The example we can use is if we have 3MA value and we place it in the third period, then we are simply implying that this value is a moving average of this interval of three observations. If, on the other hand, we put it in the fourth period position, then we imply that this moving average value is the forecast for the next period, based on the previous three. The same principle is valid when using exponential smoothing. If you remember that the past smoothed value can also be used as a forecast, then hopefully there is no confusion: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A2A5A52-34DD-49DF-BED6-BF1706A4802A}"/>
              </a:ext>
            </a:extLst>
          </p:cNvPr>
          <p:cNvPicPr>
            <a:picLocks noChangeAspect="1"/>
          </p:cNvPicPr>
          <p:nvPr/>
        </p:nvPicPr>
        <p:blipFill>
          <a:blip r:embed="rId2"/>
          <a:stretch>
            <a:fillRect/>
          </a:stretch>
        </p:blipFill>
        <p:spPr>
          <a:xfrm>
            <a:off x="599778" y="4809883"/>
            <a:ext cx="8115597" cy="467281"/>
          </a:xfrm>
          <a:prstGeom prst="rect">
            <a:avLst/>
          </a:prstGeom>
        </p:spPr>
      </p:pic>
    </p:spTree>
    <p:extLst>
      <p:ext uri="{BB962C8B-B14F-4D97-AF65-F5344CB8AC3E}">
        <p14:creationId xmlns:p14="http://schemas.microsoft.com/office/powerpoint/2010/main" val="3414296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11.5 (1/2)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12</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302D2151-337A-42A9-BB3C-C5BE5CA277ED}"/>
              </a:ext>
            </a:extLst>
          </p:cNvPr>
          <p:cNvSpPr/>
          <p:nvPr/>
        </p:nvSpPr>
        <p:spPr>
          <a:xfrm>
            <a:off x="611560" y="1289282"/>
            <a:ext cx="5400600" cy="1200329"/>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As an example, let’s use a short time series to demonstrate how to use exponential smoothing to create forecasts using Brown’s exponential smoothing method. The time series is given in Table 11.2: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87141695-4F63-48B5-BAE4-ADD55368DF7A}"/>
              </a:ext>
            </a:extLst>
          </p:cNvPr>
          <p:cNvSpPr/>
          <p:nvPr/>
        </p:nvSpPr>
        <p:spPr>
          <a:xfrm>
            <a:off x="611560" y="2778785"/>
            <a:ext cx="8064896" cy="923330"/>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To start the smoothing process, we must make a choice for the value of the smoothing constant α and the initial estimate of           . The value of   is needed to determine the smoothed statistic for          .</a:t>
            </a:r>
            <a:endParaRPr lang="en-GB" dirty="0"/>
          </a:p>
        </p:txBody>
      </p:sp>
      <p:pic>
        <p:nvPicPr>
          <p:cNvPr id="13" name="Picture 12">
            <a:extLst>
              <a:ext uri="{FF2B5EF4-FFF2-40B4-BE49-F238E27FC236}">
                <a16:creationId xmlns:a16="http://schemas.microsoft.com/office/drawing/2014/main" id="{37D7F2B6-380F-4FFC-800E-6521B6F0FDA3}"/>
              </a:ext>
            </a:extLst>
          </p:cNvPr>
          <p:cNvPicPr>
            <a:picLocks noChangeAspect="1"/>
          </p:cNvPicPr>
          <p:nvPr/>
        </p:nvPicPr>
        <p:blipFill>
          <a:blip r:embed="rId2"/>
          <a:stretch>
            <a:fillRect/>
          </a:stretch>
        </p:blipFill>
        <p:spPr>
          <a:xfrm>
            <a:off x="5292080" y="3073681"/>
            <a:ext cx="371429" cy="409524"/>
          </a:xfrm>
          <a:prstGeom prst="rect">
            <a:avLst/>
          </a:prstGeom>
        </p:spPr>
      </p:pic>
      <p:pic>
        <p:nvPicPr>
          <p:cNvPr id="14" name="Picture 13">
            <a:extLst>
              <a:ext uri="{FF2B5EF4-FFF2-40B4-BE49-F238E27FC236}">
                <a16:creationId xmlns:a16="http://schemas.microsoft.com/office/drawing/2014/main" id="{F86CB0B0-C8CA-47AD-AF3B-4FD852FB7A18}"/>
              </a:ext>
            </a:extLst>
          </p:cNvPr>
          <p:cNvPicPr>
            <a:picLocks noChangeAspect="1"/>
          </p:cNvPicPr>
          <p:nvPr/>
        </p:nvPicPr>
        <p:blipFill>
          <a:blip r:embed="rId3"/>
          <a:stretch>
            <a:fillRect/>
          </a:stretch>
        </p:blipFill>
        <p:spPr>
          <a:xfrm>
            <a:off x="4210095" y="3341809"/>
            <a:ext cx="361905" cy="419048"/>
          </a:xfrm>
          <a:prstGeom prst="rect">
            <a:avLst/>
          </a:prstGeom>
        </p:spPr>
      </p:pic>
      <p:pic>
        <p:nvPicPr>
          <p:cNvPr id="15" name="Picture 14">
            <a:extLst>
              <a:ext uri="{FF2B5EF4-FFF2-40B4-BE49-F238E27FC236}">
                <a16:creationId xmlns:a16="http://schemas.microsoft.com/office/drawing/2014/main" id="{D7BA3E64-90DB-42B2-B80D-BB839810889B}"/>
              </a:ext>
            </a:extLst>
          </p:cNvPr>
          <p:cNvPicPr>
            <a:picLocks noChangeAspect="1"/>
          </p:cNvPicPr>
          <p:nvPr/>
        </p:nvPicPr>
        <p:blipFill>
          <a:blip r:embed="rId4"/>
          <a:stretch>
            <a:fillRect/>
          </a:stretch>
        </p:blipFill>
        <p:spPr>
          <a:xfrm>
            <a:off x="2987824" y="3861048"/>
            <a:ext cx="2133333" cy="561905"/>
          </a:xfrm>
          <a:prstGeom prst="rect">
            <a:avLst/>
          </a:prstGeom>
        </p:spPr>
      </p:pic>
      <p:sp>
        <p:nvSpPr>
          <p:cNvPr id="18" name="Rectangle 17">
            <a:extLst>
              <a:ext uri="{FF2B5EF4-FFF2-40B4-BE49-F238E27FC236}">
                <a16:creationId xmlns:a16="http://schemas.microsoft.com/office/drawing/2014/main" id="{356B2205-92D1-481A-9FE2-B5063E20E42A}"/>
              </a:ext>
            </a:extLst>
          </p:cNvPr>
          <p:cNvSpPr/>
          <p:nvPr/>
        </p:nvSpPr>
        <p:spPr>
          <a:xfrm>
            <a:off x="633347" y="4831016"/>
            <a:ext cx="4317464"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In this example, we have chosen α = 0.3 and</a:t>
            </a:r>
            <a:endParaRPr lang="en-GB" dirty="0"/>
          </a:p>
        </p:txBody>
      </p:sp>
      <p:pic>
        <p:nvPicPr>
          <p:cNvPr id="19" name="Picture 18">
            <a:extLst>
              <a:ext uri="{FF2B5EF4-FFF2-40B4-BE49-F238E27FC236}">
                <a16:creationId xmlns:a16="http://schemas.microsoft.com/office/drawing/2014/main" id="{BEC32438-BE16-4D8A-B87C-A03A8573E6CF}"/>
              </a:ext>
            </a:extLst>
          </p:cNvPr>
          <p:cNvPicPr>
            <a:picLocks noChangeAspect="1"/>
          </p:cNvPicPr>
          <p:nvPr/>
        </p:nvPicPr>
        <p:blipFill>
          <a:blip r:embed="rId5"/>
          <a:stretch>
            <a:fillRect/>
          </a:stretch>
        </p:blipFill>
        <p:spPr>
          <a:xfrm>
            <a:off x="4950811" y="4733681"/>
            <a:ext cx="1495238" cy="466667"/>
          </a:xfrm>
          <a:prstGeom prst="rect">
            <a:avLst/>
          </a:prstGeom>
        </p:spPr>
      </p:pic>
      <p:pic>
        <p:nvPicPr>
          <p:cNvPr id="7" name="Picture 6">
            <a:extLst>
              <a:ext uri="{FF2B5EF4-FFF2-40B4-BE49-F238E27FC236}">
                <a16:creationId xmlns:a16="http://schemas.microsoft.com/office/drawing/2014/main" id="{DCDE20FC-3907-4CC2-B397-30902C849BD5}"/>
              </a:ext>
            </a:extLst>
          </p:cNvPr>
          <p:cNvPicPr>
            <a:picLocks noChangeAspect="1"/>
          </p:cNvPicPr>
          <p:nvPr/>
        </p:nvPicPr>
        <p:blipFill>
          <a:blip r:embed="rId6"/>
          <a:stretch>
            <a:fillRect/>
          </a:stretch>
        </p:blipFill>
        <p:spPr>
          <a:xfrm>
            <a:off x="6446049" y="492466"/>
            <a:ext cx="1733792" cy="2286319"/>
          </a:xfrm>
          <a:prstGeom prst="rect">
            <a:avLst/>
          </a:prstGeom>
        </p:spPr>
      </p:pic>
    </p:spTree>
    <p:extLst>
      <p:ext uri="{BB962C8B-B14F-4D97-AF65-F5344CB8AC3E}">
        <p14:creationId xmlns:p14="http://schemas.microsoft.com/office/powerpoint/2010/main" val="3720266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11.5 (2/2)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13</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79B595E9-DAB0-44D5-AAC1-2D01A2DC53B1}"/>
              </a:ext>
            </a:extLst>
          </p:cNvPr>
          <p:cNvSpPr/>
          <p:nvPr/>
        </p:nvSpPr>
        <p:spPr>
          <a:xfrm>
            <a:off x="611560" y="1268760"/>
            <a:ext cx="8064896" cy="369332"/>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Exponentially smoothed values are calculated using equation (11.14):</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D6CC456-3CF5-465D-8092-3F86DDEF079E}"/>
              </a:ext>
            </a:extLst>
          </p:cNvPr>
          <p:cNvPicPr>
            <a:picLocks noChangeAspect="1"/>
          </p:cNvPicPr>
          <p:nvPr/>
        </p:nvPicPr>
        <p:blipFill>
          <a:blip r:embed="rId2"/>
          <a:stretch>
            <a:fillRect/>
          </a:stretch>
        </p:blipFill>
        <p:spPr>
          <a:xfrm>
            <a:off x="1187624" y="2187697"/>
            <a:ext cx="6638095" cy="1809524"/>
          </a:xfrm>
          <a:prstGeom prst="rect">
            <a:avLst/>
          </a:prstGeom>
        </p:spPr>
      </p:pic>
    </p:spTree>
    <p:extLst>
      <p:ext uri="{BB962C8B-B14F-4D97-AF65-F5344CB8AC3E}">
        <p14:creationId xmlns:p14="http://schemas.microsoft.com/office/powerpoint/2010/main" val="3106064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11.5 – Excel</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14</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6" name="Rectangle 5">
            <a:extLst>
              <a:ext uri="{FF2B5EF4-FFF2-40B4-BE49-F238E27FC236}">
                <a16:creationId xmlns:a16="http://schemas.microsoft.com/office/drawing/2014/main" id="{495E5C1E-AF1E-4A86-9E11-39AB9D40C5B0}"/>
              </a:ext>
            </a:extLst>
          </p:cNvPr>
          <p:cNvSpPr/>
          <p:nvPr/>
        </p:nvSpPr>
        <p:spPr>
          <a:xfrm>
            <a:off x="500034" y="4509120"/>
            <a:ext cx="8320438" cy="1200329"/>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As was the case with moving averages, in order to forecast one value in the future, we need to shift the exponential smoothing calculations by one period ahead. The last exponentially smoothed value will in effect become a forecast for the following period. That is what we did in column F in Figure 11.31. </a:t>
            </a:r>
            <a:endParaRPr lang="en-GB" dirty="0"/>
          </a:p>
        </p:txBody>
      </p:sp>
      <p:sp>
        <p:nvSpPr>
          <p:cNvPr id="7" name="Rectangle 6">
            <a:extLst>
              <a:ext uri="{FF2B5EF4-FFF2-40B4-BE49-F238E27FC236}">
                <a16:creationId xmlns:a16="http://schemas.microsoft.com/office/drawing/2014/main" id="{0B455E80-42FC-4A53-A533-F5227D32D99E}"/>
              </a:ext>
            </a:extLst>
          </p:cNvPr>
          <p:cNvSpPr/>
          <p:nvPr/>
        </p:nvSpPr>
        <p:spPr>
          <a:xfrm>
            <a:off x="6588224" y="3961715"/>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11.31</a:t>
            </a:r>
            <a:endParaRPr lang="en-GB" dirty="0"/>
          </a:p>
        </p:txBody>
      </p:sp>
      <p:pic>
        <p:nvPicPr>
          <p:cNvPr id="8" name="Picture 7">
            <a:extLst>
              <a:ext uri="{FF2B5EF4-FFF2-40B4-BE49-F238E27FC236}">
                <a16:creationId xmlns:a16="http://schemas.microsoft.com/office/drawing/2014/main" id="{B19962FD-BC69-4BB7-9858-E74C4C981C5B}"/>
              </a:ext>
            </a:extLst>
          </p:cNvPr>
          <p:cNvPicPr/>
          <p:nvPr/>
        </p:nvPicPr>
        <p:blipFill>
          <a:blip r:embed="rId2"/>
          <a:stretch>
            <a:fillRect/>
          </a:stretch>
        </p:blipFill>
        <p:spPr>
          <a:xfrm>
            <a:off x="500034" y="1381305"/>
            <a:ext cx="6088190" cy="2949742"/>
          </a:xfrm>
          <a:prstGeom prst="rect">
            <a:avLst/>
          </a:prstGeom>
        </p:spPr>
      </p:pic>
    </p:spTree>
    <p:extLst>
      <p:ext uri="{BB962C8B-B14F-4D97-AF65-F5344CB8AC3E}">
        <p14:creationId xmlns:p14="http://schemas.microsoft.com/office/powerpoint/2010/main" val="1115420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11.6 – Excel (1/4)</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15</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5BF81BBE-67D1-478C-9552-35C5E124A1C7}"/>
              </a:ext>
            </a:extLst>
          </p:cNvPr>
          <p:cNvSpPr/>
          <p:nvPr/>
        </p:nvSpPr>
        <p:spPr>
          <a:xfrm>
            <a:off x="500034" y="1245165"/>
            <a:ext cx="8064896" cy="830997"/>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We will use data from Example 11.4 to create a new Example 11.6 that demonstrates the use of exponential smoothing via the Excel Data Analysis method. Figure 11.31 illustrates the data in Excel.</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560DCE3-958B-458A-9B1B-0E8191D53157}"/>
              </a:ext>
            </a:extLst>
          </p:cNvPr>
          <p:cNvSpPr/>
          <p:nvPr/>
        </p:nvSpPr>
        <p:spPr>
          <a:xfrm>
            <a:off x="4427984" y="2075154"/>
            <a:ext cx="3294112" cy="646331"/>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Select Data &gt; Select Data Analysis &gt; Select Exponential Smoothing</a:t>
            </a:r>
            <a:endParaRPr lang="en-GB" dirty="0"/>
          </a:p>
        </p:txBody>
      </p:sp>
      <p:pic>
        <p:nvPicPr>
          <p:cNvPr id="8" name="Picture 7">
            <a:extLst>
              <a:ext uri="{FF2B5EF4-FFF2-40B4-BE49-F238E27FC236}">
                <a16:creationId xmlns:a16="http://schemas.microsoft.com/office/drawing/2014/main" id="{F567EE42-10CF-4F83-A969-F6EB77E18583}"/>
              </a:ext>
            </a:extLst>
          </p:cNvPr>
          <p:cNvPicPr/>
          <p:nvPr/>
        </p:nvPicPr>
        <p:blipFill>
          <a:blip r:embed="rId2"/>
          <a:stretch>
            <a:fillRect/>
          </a:stretch>
        </p:blipFill>
        <p:spPr>
          <a:xfrm>
            <a:off x="4518067" y="2846870"/>
            <a:ext cx="4143974" cy="2331702"/>
          </a:xfrm>
          <a:prstGeom prst="rect">
            <a:avLst/>
          </a:prstGeom>
        </p:spPr>
      </p:pic>
      <p:sp>
        <p:nvSpPr>
          <p:cNvPr id="9" name="Rectangle 8">
            <a:extLst>
              <a:ext uri="{FF2B5EF4-FFF2-40B4-BE49-F238E27FC236}">
                <a16:creationId xmlns:a16="http://schemas.microsoft.com/office/drawing/2014/main" id="{83258CC8-519E-4723-B083-7EC5C4E063AA}"/>
              </a:ext>
            </a:extLst>
          </p:cNvPr>
          <p:cNvSpPr/>
          <p:nvPr/>
        </p:nvSpPr>
        <p:spPr>
          <a:xfrm>
            <a:off x="4518067" y="5271498"/>
            <a:ext cx="4158389" cy="646331"/>
          </a:xfrm>
          <a:prstGeom prst="rect">
            <a:avLst/>
          </a:prstGeom>
        </p:spPr>
        <p:txBody>
          <a:bodyPr wrap="square">
            <a:spAutoFit/>
          </a:bodyPr>
          <a:lstStyle/>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OK to access the Exponential Smoothing menu.</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A511DDBD-B5F6-4977-A87B-69EFE8F429AA}"/>
              </a:ext>
            </a:extLst>
          </p:cNvPr>
          <p:cNvPicPr/>
          <p:nvPr/>
        </p:nvPicPr>
        <p:blipFill>
          <a:blip r:embed="rId3"/>
          <a:stretch>
            <a:fillRect/>
          </a:stretch>
        </p:blipFill>
        <p:spPr>
          <a:xfrm>
            <a:off x="683569" y="2075154"/>
            <a:ext cx="2901582" cy="3997034"/>
          </a:xfrm>
          <a:prstGeom prst="rect">
            <a:avLst/>
          </a:prstGeom>
        </p:spPr>
      </p:pic>
    </p:spTree>
    <p:extLst>
      <p:ext uri="{BB962C8B-B14F-4D97-AF65-F5344CB8AC3E}">
        <p14:creationId xmlns:p14="http://schemas.microsoft.com/office/powerpoint/2010/main" val="2390744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11.6 – Excel (2/4)</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16</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9E3D9328-FD23-4741-9DAD-DBA8BC2B5E78}"/>
              </a:ext>
            </a:extLst>
          </p:cNvPr>
          <p:cNvSpPr/>
          <p:nvPr/>
        </p:nvSpPr>
        <p:spPr>
          <a:xfrm>
            <a:off x="611560" y="1268760"/>
            <a:ext cx="8064896" cy="923330"/>
          </a:xfrm>
          <a:prstGeom prst="rect">
            <a:avLst/>
          </a:prstGeom>
          <a:solidFill>
            <a:schemeClr val="accent3">
              <a:lumMod val="20000"/>
              <a:lumOff val="80000"/>
            </a:schemeClr>
          </a:solidFill>
        </p:spPr>
        <p:txBody>
          <a:bodyPr wrap="square">
            <a:spAutoFit/>
          </a:bodyPr>
          <a:lstStyle/>
          <a:p>
            <a:pPr marR="0" algn="just" hangingPunct="0">
              <a:spcBef>
                <a:spcPts val="0"/>
              </a:spcBef>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WARNING:</a:t>
            </a:r>
            <a:r>
              <a:rPr lang="en-GB" dirty="0">
                <a:latin typeface="Calibri" panose="020F0502020204030204" pitchFamily="34" charset="0"/>
                <a:ea typeface="Times New Roman" panose="02020603050405020304" pitchFamily="18" charset="0"/>
                <a:cs typeface="Times New Roman" panose="02020603050405020304" pitchFamily="18" charset="0"/>
              </a:rPr>
              <a:t> Excel uses the expression “Damping factor”, rather than smoothing constant, or </a:t>
            </a:r>
            <a:r>
              <a:rPr lang="en-GB" dirty="0">
                <a:latin typeface="Calibri" panose="020F0502020204030204" pitchFamily="34" charset="0"/>
                <a:ea typeface="Times New Roman" panose="02020603050405020304" pitchFamily="18" charset="0"/>
                <a:cs typeface="Book Antiqua" panose="0204060205030503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Book Antiqua" panose="02040602050305030304" pitchFamily="18" charset="0"/>
              </a:rPr>
              <a:t>. Damping factor is defined as (1 - </a:t>
            </a:r>
            <a:r>
              <a:rPr lang="en-GB" dirty="0">
                <a:latin typeface="Calibri" panose="020F0502020204030204" pitchFamily="34" charset="0"/>
                <a:ea typeface="Times New Roman" panose="02020603050405020304" pitchFamily="18" charset="0"/>
                <a:cs typeface="Book Antiqua" panose="0204060205030503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Book Antiqua" panose="02040602050305030304" pitchFamily="18" charset="0"/>
              </a:rPr>
              <a:t>). In other words, if you want </a:t>
            </a:r>
            <a:r>
              <a:rPr lang="en-GB" dirty="0">
                <a:latin typeface="Calibri" panose="020F0502020204030204" pitchFamily="34" charset="0"/>
                <a:ea typeface="Times New Roman" panose="02020603050405020304" pitchFamily="18" charset="0"/>
                <a:cs typeface="Book Antiqua" panose="0204060205030503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Book Antiqua" panose="02040602050305030304" pitchFamily="18" charset="0"/>
              </a:rPr>
              <a:t> to be 0.3, you must specify in Excel the value of the damping factor as 0.7.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36B37B1-8A21-414C-8FE7-FB0308471FEA}"/>
              </a:ext>
            </a:extLst>
          </p:cNvPr>
          <p:cNvSpPr/>
          <p:nvPr/>
        </p:nvSpPr>
        <p:spPr>
          <a:xfrm>
            <a:off x="2051720" y="3150286"/>
            <a:ext cx="1450060" cy="1754326"/>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Book Antiqua" panose="02040602050305030304" pitchFamily="18" charset="0"/>
              </a:rPr>
              <a:t>Input the menu inputs as illustrated in Figure 11.33 and click OK.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A6CC28E-E0DD-4173-8170-549A6FBA40BF}"/>
              </a:ext>
            </a:extLst>
          </p:cNvPr>
          <p:cNvPicPr/>
          <p:nvPr/>
        </p:nvPicPr>
        <p:blipFill>
          <a:blip r:embed="rId2"/>
          <a:stretch>
            <a:fillRect/>
          </a:stretch>
        </p:blipFill>
        <p:spPr>
          <a:xfrm>
            <a:off x="3707903" y="2336358"/>
            <a:ext cx="4793159" cy="3324889"/>
          </a:xfrm>
          <a:prstGeom prst="rect">
            <a:avLst/>
          </a:prstGeom>
        </p:spPr>
      </p:pic>
    </p:spTree>
    <p:extLst>
      <p:ext uri="{BB962C8B-B14F-4D97-AF65-F5344CB8AC3E}">
        <p14:creationId xmlns:p14="http://schemas.microsoft.com/office/powerpoint/2010/main" val="4047305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11.6 – Excel (3/4)</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17</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dirty="0"/>
              <a:t>Glyn Davis &amp; Branko Pecar</a:t>
            </a:r>
            <a:endParaRPr lang="en-GB" b="0" dirty="0"/>
          </a:p>
        </p:txBody>
      </p:sp>
      <p:sp>
        <p:nvSpPr>
          <p:cNvPr id="5" name="Rectangle 4">
            <a:extLst>
              <a:ext uri="{FF2B5EF4-FFF2-40B4-BE49-F238E27FC236}">
                <a16:creationId xmlns:a16="http://schemas.microsoft.com/office/drawing/2014/main" id="{784BD41F-2204-4031-9A9A-D179E0F4A52E}"/>
              </a:ext>
            </a:extLst>
          </p:cNvPr>
          <p:cNvSpPr/>
          <p:nvPr/>
        </p:nvSpPr>
        <p:spPr>
          <a:xfrm>
            <a:off x="500034" y="1368596"/>
            <a:ext cx="2343774" cy="4247317"/>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In our case </a:t>
            </a:r>
            <a:r>
              <a:rPr lang="en-GB" dirty="0">
                <a:latin typeface="Times New Roman" panose="02020603050405020304" pitchFamily="18" charset="0"/>
                <a:ea typeface="Times New Roman" panose="02020603050405020304" pitchFamily="18" charset="0"/>
                <a:cs typeface="Times New Roman" panose="02020603050405020304" pitchFamily="18" charset="0"/>
              </a:rPr>
              <a:t>α</a:t>
            </a:r>
            <a:r>
              <a:rPr lang="en-GB" dirty="0">
                <a:latin typeface="Calibri" panose="020F0502020204030204" pitchFamily="34" charset="0"/>
                <a:ea typeface="Times New Roman" panose="02020603050405020304" pitchFamily="18" charset="0"/>
                <a:cs typeface="Times New Roman" panose="02020603050405020304" pitchFamily="18" charset="0"/>
              </a:rPr>
              <a:t>=0.9, so we had to enter 0.1 in the dialogue box in Figure 11.33. If you wanted the Chart Output and the Standard Errors (more about that later), then you can tick the two boxes at the bottom. </a:t>
            </a:r>
          </a:p>
          <a:p>
            <a:pPr marL="0" marR="0"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final output is as in Figure 11.34 (we are again hiding rows 15:55).</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72C87A4-BBB9-4F89-B4F5-E24D7038DF71}"/>
              </a:ext>
            </a:extLst>
          </p:cNvPr>
          <p:cNvPicPr/>
          <p:nvPr/>
        </p:nvPicPr>
        <p:blipFill>
          <a:blip r:embed="rId2"/>
          <a:stretch>
            <a:fillRect/>
          </a:stretch>
        </p:blipFill>
        <p:spPr>
          <a:xfrm>
            <a:off x="2855504" y="1435423"/>
            <a:ext cx="5892959" cy="4441849"/>
          </a:xfrm>
          <a:prstGeom prst="rect">
            <a:avLst/>
          </a:prstGeom>
        </p:spPr>
      </p:pic>
    </p:spTree>
    <p:extLst>
      <p:ext uri="{BB962C8B-B14F-4D97-AF65-F5344CB8AC3E}">
        <p14:creationId xmlns:p14="http://schemas.microsoft.com/office/powerpoint/2010/main" val="624897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11.6 – Excel (4/4)</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18</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948A3707-BB9F-404A-AAF3-D9AD38D3DB2D}"/>
              </a:ext>
            </a:extLst>
          </p:cNvPr>
          <p:cNvSpPr/>
          <p:nvPr/>
        </p:nvSpPr>
        <p:spPr>
          <a:xfrm>
            <a:off x="500034" y="1196752"/>
            <a:ext cx="8176422"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values in column E were produced by the Excel app, and the values in column G are reproduced manually converting equation (11.13) into Excel formula.</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1820B88-9D29-4E49-A083-0CA2C2B77BAD}"/>
              </a:ext>
            </a:extLst>
          </p:cNvPr>
          <p:cNvSpPr/>
          <p:nvPr/>
        </p:nvSpPr>
        <p:spPr>
          <a:xfrm>
            <a:off x="577977" y="2055058"/>
            <a:ext cx="8064896" cy="369332"/>
          </a:xfrm>
          <a:prstGeom prst="rect">
            <a:avLst/>
          </a:prstGeom>
          <a:solidFill>
            <a:schemeClr val="accent3">
              <a:lumMod val="20000"/>
              <a:lumOff val="80000"/>
            </a:schemeClr>
          </a:solidFill>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From Figure 11.34, we observe the forecast for time point 2019 is 11.04.</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AF73043-4B07-40FD-9790-05BF595E6417}"/>
              </a:ext>
            </a:extLst>
          </p:cNvPr>
          <p:cNvSpPr/>
          <p:nvPr/>
        </p:nvSpPr>
        <p:spPr>
          <a:xfrm>
            <a:off x="497976" y="2608413"/>
            <a:ext cx="8248430" cy="2585323"/>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As we can see, the only difference between the formulae from column E (Excel calculation) and column F (manual calculation) is that manual calculation uses alpha (</a:t>
            </a:r>
            <a:r>
              <a:rPr lang="en-GB" dirty="0">
                <a:latin typeface="Times New Roman" panose="02020603050405020304" pitchFamily="18" charset="0"/>
                <a:ea typeface="Times New Roman" panose="02020603050405020304" pitchFamily="18" charset="0"/>
                <a:cs typeface="Times New Roman" panose="02020603050405020304" pitchFamily="18" charset="0"/>
              </a:rPr>
              <a:t>α</a:t>
            </a:r>
            <a:r>
              <a:rPr lang="en-GB" dirty="0">
                <a:latin typeface="Calibri" panose="020F0502020204030204" pitchFamily="34" charset="0"/>
                <a:ea typeface="Times New Roman" panose="02020603050405020304" pitchFamily="18" charset="0"/>
                <a:cs typeface="Times New Roman" panose="02020603050405020304" pitchFamily="18" charset="0"/>
              </a:rPr>
              <a:t>=0.9) and Excel uses Dumping factor (1 - </a:t>
            </a:r>
            <a:r>
              <a:rPr lang="en-GB" dirty="0">
                <a:latin typeface="Times New Roman" panose="02020603050405020304" pitchFamily="18" charset="0"/>
                <a:ea typeface="Times New Roman" panose="02020603050405020304" pitchFamily="18" charset="0"/>
                <a:cs typeface="Times New Roman" panose="02020603050405020304" pitchFamily="18" charset="0"/>
              </a:rPr>
              <a:t>α </a:t>
            </a:r>
            <a:r>
              <a:rPr lang="en-GB" dirty="0">
                <a:latin typeface="Calibri" panose="020F0502020204030204" pitchFamily="34" charset="0"/>
                <a:ea typeface="Times New Roman" panose="02020603050405020304" pitchFamily="18" charset="0"/>
                <a:cs typeface="Times New Roman" panose="02020603050405020304" pitchFamily="18" charset="0"/>
              </a:rPr>
              <a:t>= 1 - 0.9 = 0.1). Data Analysis &gt; Exponential Smoothing solution illustrated in Figure 11.35 method always ignores the first observation and produces exponential smoothing from the second observation.</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It also cuts short with the exponential smoothing values, as the last exponentially smoothed value corresponds with the last observation in the series. You can easily extend the last cell one period in the future, which is what we did.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171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11.7 – Excel (1/2)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19</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EB5397A2-C864-4DFD-B77B-DF94A4B105F0}"/>
              </a:ext>
            </a:extLst>
          </p:cNvPr>
          <p:cNvSpPr/>
          <p:nvPr/>
        </p:nvSpPr>
        <p:spPr>
          <a:xfrm>
            <a:off x="450488" y="1255298"/>
            <a:ext cx="4072675" cy="1200329"/>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We are using the same data set as in Example 11.6, and the two different alpha values used are 0.1 and 0.9. Rows 15:55 are hidden in Figure 11.35.</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2242914-A907-44BE-9F74-1FF5FB917BDD}"/>
              </a:ext>
            </a:extLst>
          </p:cNvPr>
          <p:cNvSpPr/>
          <p:nvPr/>
        </p:nvSpPr>
        <p:spPr>
          <a:xfrm>
            <a:off x="500034" y="4652639"/>
            <a:ext cx="3856651" cy="1200329"/>
          </a:xfrm>
          <a:prstGeom prst="rect">
            <a:avLst/>
          </a:prstGeom>
          <a:solidFill>
            <a:schemeClr val="accent3">
              <a:lumMod val="20000"/>
              <a:lumOff val="80000"/>
            </a:schemeClr>
          </a:solidFill>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From Figure 11.35, we observe the forecast for time point 2019 given two values of </a:t>
            </a:r>
            <a:r>
              <a:rPr lang="en-GB"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Times New Roman" panose="02020603050405020304" pitchFamily="18" charset="0"/>
              </a:rPr>
              <a:t> = 0.1, 0.9 are 12.15 and 11.04 respectively.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94E7BB4-2AF4-4F87-9810-1DD474E05668}"/>
              </a:ext>
            </a:extLst>
          </p:cNvPr>
          <p:cNvPicPr/>
          <p:nvPr/>
        </p:nvPicPr>
        <p:blipFill>
          <a:blip r:embed="rId2"/>
          <a:stretch>
            <a:fillRect/>
          </a:stretch>
        </p:blipFill>
        <p:spPr>
          <a:xfrm>
            <a:off x="4523163" y="1273688"/>
            <a:ext cx="4297309" cy="4675591"/>
          </a:xfrm>
          <a:prstGeom prst="rect">
            <a:avLst/>
          </a:prstGeom>
        </p:spPr>
      </p:pic>
      <p:sp>
        <p:nvSpPr>
          <p:cNvPr id="10" name="TextBox 9">
            <a:extLst>
              <a:ext uri="{FF2B5EF4-FFF2-40B4-BE49-F238E27FC236}">
                <a16:creationId xmlns:a16="http://schemas.microsoft.com/office/drawing/2014/main" id="{68B5E866-0C97-4808-AE23-EF393C1AD02D}"/>
              </a:ext>
            </a:extLst>
          </p:cNvPr>
          <p:cNvSpPr txBox="1"/>
          <p:nvPr/>
        </p:nvSpPr>
        <p:spPr>
          <a:xfrm>
            <a:off x="500034" y="2505511"/>
            <a:ext cx="3783934" cy="1938992"/>
          </a:xfrm>
          <a:prstGeom prst="rect">
            <a:avLst/>
          </a:prstGeom>
          <a:noFill/>
        </p:spPr>
        <p:txBody>
          <a:bodyPr wrap="square" rtlCol="0">
            <a:spAutoFit/>
          </a:bodyPr>
          <a:lstStyle/>
          <a:p>
            <a:r>
              <a:rPr lang="en-GB" dirty="0">
                <a:latin typeface="+mn-lt"/>
              </a:rPr>
              <a:t>Initial value SES</a:t>
            </a:r>
            <a:r>
              <a:rPr lang="en-GB" baseline="-25000" dirty="0">
                <a:latin typeface="+mn-lt"/>
              </a:rPr>
              <a:t>2 </a:t>
            </a:r>
            <a:r>
              <a:rPr lang="en-GB" dirty="0">
                <a:latin typeface="+mn-lt"/>
              </a:rPr>
              <a:t>= Y</a:t>
            </a:r>
            <a:r>
              <a:rPr lang="en-GB" baseline="-25000" dirty="0">
                <a:latin typeface="+mn-lt"/>
              </a:rPr>
              <a:t>1</a:t>
            </a:r>
          </a:p>
          <a:p>
            <a:endParaRPr lang="en-GB" baseline="-25000" dirty="0">
              <a:latin typeface="+mn-lt"/>
            </a:endParaRPr>
          </a:p>
          <a:p>
            <a:r>
              <a:rPr lang="en-GB" dirty="0">
                <a:latin typeface="+mn-lt"/>
              </a:rPr>
              <a:t>F</a:t>
            </a:r>
            <a:r>
              <a:rPr lang="en-GB" baseline="-25000" dirty="0">
                <a:latin typeface="+mn-lt"/>
              </a:rPr>
              <a:t>2 </a:t>
            </a:r>
            <a:r>
              <a:rPr lang="en-GB" dirty="0">
                <a:latin typeface="+mn-lt"/>
              </a:rPr>
              <a:t>= SES</a:t>
            </a:r>
            <a:r>
              <a:rPr lang="en-GB" baseline="-25000" dirty="0">
                <a:latin typeface="+mn-lt"/>
              </a:rPr>
              <a:t>2 </a:t>
            </a:r>
            <a:r>
              <a:rPr lang="en-GB" dirty="0">
                <a:latin typeface="+mn-lt"/>
              </a:rPr>
              <a:t>= S</a:t>
            </a:r>
            <a:r>
              <a:rPr lang="en-GB" baseline="-25000" dirty="0">
                <a:latin typeface="+mn-lt"/>
              </a:rPr>
              <a:t>1</a:t>
            </a:r>
            <a:r>
              <a:rPr lang="en-GB" dirty="0">
                <a:latin typeface="+mn-lt"/>
              </a:rPr>
              <a:t>’</a:t>
            </a:r>
          </a:p>
          <a:p>
            <a:endParaRPr lang="en-GB" dirty="0">
              <a:latin typeface="+mn-lt"/>
            </a:endParaRPr>
          </a:p>
          <a:p>
            <a:r>
              <a:rPr lang="en-GB" dirty="0">
                <a:latin typeface="+mn-lt"/>
              </a:rPr>
              <a:t>Forecast F</a:t>
            </a:r>
            <a:r>
              <a:rPr lang="en-GB" baseline="-25000" dirty="0">
                <a:latin typeface="+mn-lt"/>
              </a:rPr>
              <a:t>t</a:t>
            </a:r>
          </a:p>
          <a:p>
            <a:endParaRPr lang="en-GB" dirty="0">
              <a:latin typeface="+mn-lt"/>
            </a:endParaRPr>
          </a:p>
          <a:p>
            <a:r>
              <a:rPr lang="en-GB" dirty="0">
                <a:latin typeface="+mn-lt"/>
              </a:rPr>
              <a:t>F</a:t>
            </a:r>
            <a:r>
              <a:rPr lang="en-GB" baseline="-25000" dirty="0">
                <a:latin typeface="+mn-lt"/>
              </a:rPr>
              <a:t>t </a:t>
            </a:r>
            <a:r>
              <a:rPr lang="en-GB" dirty="0">
                <a:latin typeface="+mn-lt"/>
              </a:rPr>
              <a:t>= </a:t>
            </a:r>
            <a:r>
              <a:rPr lang="en-GB" dirty="0">
                <a:latin typeface="+mn-lt"/>
                <a:sym typeface="Symbol" panose="05050102010706020507" pitchFamily="18" charset="2"/>
              </a:rPr>
              <a:t> y</a:t>
            </a:r>
            <a:r>
              <a:rPr lang="en-GB" baseline="-25000" dirty="0">
                <a:latin typeface="+mn-lt"/>
                <a:sym typeface="Symbol" panose="05050102010706020507" pitchFamily="18" charset="2"/>
              </a:rPr>
              <a:t>t-1 </a:t>
            </a:r>
            <a:r>
              <a:rPr lang="en-GB" dirty="0">
                <a:latin typeface="+mn-lt"/>
                <a:sym typeface="Symbol" panose="05050102010706020507" pitchFamily="18" charset="2"/>
              </a:rPr>
              <a:t>+ (1 -  ) F</a:t>
            </a:r>
            <a:r>
              <a:rPr lang="en-GB" baseline="-25000" dirty="0">
                <a:latin typeface="+mn-lt"/>
                <a:sym typeface="Symbol" panose="05050102010706020507" pitchFamily="18" charset="2"/>
              </a:rPr>
              <a:t>t-1</a:t>
            </a:r>
            <a:r>
              <a:rPr lang="en-GB" dirty="0">
                <a:latin typeface="+mn-lt"/>
                <a:sym typeface="Symbol" panose="05050102010706020507" pitchFamily="18" charset="2"/>
              </a:rPr>
              <a:t>	(11.14)</a:t>
            </a:r>
            <a:endParaRPr lang="en-GB" baseline="-25000" dirty="0">
              <a:latin typeface="+mn-lt"/>
            </a:endParaRPr>
          </a:p>
        </p:txBody>
      </p:sp>
    </p:spTree>
    <p:extLst>
      <p:ext uri="{BB962C8B-B14F-4D97-AF65-F5344CB8AC3E}">
        <p14:creationId xmlns:p14="http://schemas.microsoft.com/office/powerpoint/2010/main" val="2321954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D1A2A-C3F9-4B7C-A8DA-64D88295A546}"/>
              </a:ext>
            </a:extLst>
          </p:cNvPr>
          <p:cNvSpPr>
            <a:spLocks noGrp="1"/>
          </p:cNvSpPr>
          <p:nvPr>
            <p:ph type="ctrTitle"/>
          </p:nvPr>
        </p:nvSpPr>
        <p:spPr/>
        <p:txBody>
          <a:bodyPr/>
          <a:lstStyle/>
          <a:p>
            <a:r>
              <a:rPr lang="en-GB" dirty="0"/>
              <a:t>Introduction</a:t>
            </a:r>
          </a:p>
        </p:txBody>
      </p:sp>
      <p:sp>
        <p:nvSpPr>
          <p:cNvPr id="3" name="Slide Number Placeholder 2">
            <a:extLst>
              <a:ext uri="{FF2B5EF4-FFF2-40B4-BE49-F238E27FC236}">
                <a16:creationId xmlns:a16="http://schemas.microsoft.com/office/drawing/2014/main" id="{6C2E1ED8-A21E-4EC3-B32E-8CCECD81F3D8}"/>
              </a:ext>
            </a:extLst>
          </p:cNvPr>
          <p:cNvSpPr>
            <a:spLocks noGrp="1"/>
          </p:cNvSpPr>
          <p:nvPr>
            <p:ph type="sldNum" sz="quarter" idx="10"/>
          </p:nvPr>
        </p:nvSpPr>
        <p:spPr/>
        <p:txBody>
          <a:bodyPr/>
          <a:lstStyle/>
          <a:p>
            <a:pPr>
              <a:defRPr/>
            </a:pPr>
            <a:fld id="{8ED7645F-28E9-43F5-8DE8-F26D6BFC7DBB}" type="slidenum">
              <a:rPr lang="en-GB" smtClean="0"/>
              <a:pPr>
                <a:defRPr/>
              </a:pPr>
              <a:t>2</a:t>
            </a:fld>
            <a:endParaRPr lang="en-GB" dirty="0"/>
          </a:p>
        </p:txBody>
      </p:sp>
      <p:sp>
        <p:nvSpPr>
          <p:cNvPr id="4" name="Footer Placeholder 3">
            <a:extLst>
              <a:ext uri="{FF2B5EF4-FFF2-40B4-BE49-F238E27FC236}">
                <a16:creationId xmlns:a16="http://schemas.microsoft.com/office/drawing/2014/main" id="{51E665AA-1618-49F2-A89C-979FC91D7845}"/>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E311565C-DE5E-4CB7-A663-F460D5732DE4}"/>
              </a:ext>
            </a:extLst>
          </p:cNvPr>
          <p:cNvSpPr/>
          <p:nvPr/>
        </p:nvSpPr>
        <p:spPr>
          <a:xfrm>
            <a:off x="500034" y="1340768"/>
            <a:ext cx="8176422"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Short-term and medium-term forecasting methods require understanding of relatively simple and intuitive concepts, such as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moving averages</a:t>
            </a:r>
            <a:r>
              <a:rPr lang="en-GB" dirty="0">
                <a:latin typeface="Calibri" panose="020F0502020204030204" pitchFamily="34" charset="0"/>
                <a:ea typeface="Times New Roman" panose="02020603050405020304" pitchFamily="18" charset="0"/>
                <a:cs typeface="Times New Roman" panose="02020603050405020304" pitchFamily="18" charset="0"/>
              </a:rPr>
              <a:t> and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exponential smoothing</a:t>
            </a:r>
            <a:r>
              <a:rPr lang="en-GB" dirty="0">
                <a:latin typeface="Calibri" panose="020F0502020204030204" pitchFamily="34" charset="0"/>
                <a:ea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45D88D57-BC2D-4047-8C63-309A08EAA4D1}"/>
              </a:ext>
            </a:extLst>
          </p:cNvPr>
          <p:cNvSpPr/>
          <p:nvPr/>
        </p:nvSpPr>
        <p:spPr>
          <a:xfrm>
            <a:off x="500034" y="4092337"/>
            <a:ext cx="8316948" cy="1754326"/>
          </a:xfrm>
          <a:prstGeom prst="rect">
            <a:avLst/>
          </a:prstGeom>
          <a:solidFill>
            <a:schemeClr val="accent6">
              <a:lumMod val="20000"/>
              <a:lumOff val="80000"/>
            </a:schemeClr>
          </a:solidFill>
        </p:spPr>
        <p:txBody>
          <a:bodyPr wrap="square">
            <a:spAutoFit/>
          </a:bodyPr>
          <a:lstStyle/>
          <a:p>
            <a:pPr marL="0" marR="0" algn="just" hangingPunct="0">
              <a:spcBef>
                <a:spcPts val="0"/>
              </a:spcBef>
              <a:spcAft>
                <a:spcPts val="0"/>
              </a:spcAft>
            </a:pPr>
            <a:r>
              <a:rPr lang="en-GB"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Part 2 Exponential smoothing</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As a more sophisticated alternative to moving averages, we will introduce exponential smoothing. This method can also be used as a short-term and a medium-term approach to forecasting. We will explain how both types of forecasts are executed using this technique. </a:t>
            </a:r>
            <a:endParaRPr lang="en-GB" dirty="0"/>
          </a:p>
        </p:txBody>
      </p:sp>
      <p:sp>
        <p:nvSpPr>
          <p:cNvPr id="7" name="Rectangle 6">
            <a:extLst>
              <a:ext uri="{FF2B5EF4-FFF2-40B4-BE49-F238E27FC236}">
                <a16:creationId xmlns:a16="http://schemas.microsoft.com/office/drawing/2014/main" id="{19FD4BF9-AC41-4E57-8A92-3E9AF07ADF0C}"/>
              </a:ext>
            </a:extLst>
          </p:cNvPr>
          <p:cNvSpPr/>
          <p:nvPr/>
        </p:nvSpPr>
        <p:spPr>
          <a:xfrm>
            <a:off x="500034" y="2104987"/>
            <a:ext cx="8176422" cy="1754326"/>
          </a:xfrm>
          <a:prstGeom prst="rect">
            <a:avLst/>
          </a:prstGeom>
          <a:solidFill>
            <a:schemeClr val="accent3">
              <a:lumMod val="20000"/>
              <a:lumOff val="80000"/>
            </a:schemeClr>
          </a:solidFill>
        </p:spPr>
        <p:txBody>
          <a:bodyPr wrap="square">
            <a:spAutoFit/>
          </a:bodyPr>
          <a:lstStyle/>
          <a:p>
            <a:pPr marL="0" marR="0" algn="just" hangingPunct="0">
              <a:spcBef>
                <a:spcPts val="0"/>
              </a:spcBef>
              <a:spcAft>
                <a:spcPts val="0"/>
              </a:spcAft>
            </a:pP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Part 1 Moving averages</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After we introduced a concept of a moving average, we will learn how to use this concept as a short-term forecasting technique. If we wanted to use the same technique for medium-term forecasts, then certain modifications are needed, and we will introduce double moving averages to explain how to achieve this. </a:t>
            </a:r>
            <a:endParaRPr lang="en-GB" dirty="0"/>
          </a:p>
        </p:txBody>
      </p:sp>
    </p:spTree>
    <p:extLst>
      <p:ext uri="{BB962C8B-B14F-4D97-AF65-F5344CB8AC3E}">
        <p14:creationId xmlns:p14="http://schemas.microsoft.com/office/powerpoint/2010/main" val="3187270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11.7 – Excel (2/2)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20</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6" name="Rectangle 5">
            <a:extLst>
              <a:ext uri="{FF2B5EF4-FFF2-40B4-BE49-F238E27FC236}">
                <a16:creationId xmlns:a16="http://schemas.microsoft.com/office/drawing/2014/main" id="{13429DAF-0D99-4F3A-98F9-2602AB0E06CE}"/>
              </a:ext>
            </a:extLst>
          </p:cNvPr>
          <p:cNvSpPr/>
          <p:nvPr/>
        </p:nvSpPr>
        <p:spPr>
          <a:xfrm>
            <a:off x="2843808" y="4994298"/>
            <a:ext cx="134543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11.36</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BE5BC90-F5BB-48B9-A85D-02332F0D098C}"/>
              </a:ext>
            </a:extLst>
          </p:cNvPr>
          <p:cNvSpPr/>
          <p:nvPr/>
        </p:nvSpPr>
        <p:spPr>
          <a:xfrm>
            <a:off x="500034" y="1331085"/>
            <a:ext cx="2164480" cy="3693319"/>
          </a:xfrm>
          <a:prstGeom prst="rect">
            <a:avLst/>
          </a:prstGeom>
          <a:solidFill>
            <a:schemeClr val="accent3">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results are charted in the graph in Figure 11.36. As we can see the ex-post forecasts for </a:t>
            </a:r>
            <a:r>
              <a:rPr lang="en-GB" dirty="0">
                <a:latin typeface="Times New Roman" panose="02020603050405020304" pitchFamily="18" charset="0"/>
                <a:ea typeface="Times New Roman" panose="02020603050405020304" pitchFamily="18" charset="0"/>
                <a:cs typeface="Times New Roman" panose="02020603050405020304" pitchFamily="18" charset="0"/>
              </a:rPr>
              <a:t>α</a:t>
            </a:r>
            <a:r>
              <a:rPr lang="en-GB" dirty="0">
                <a:latin typeface="Calibri" panose="020F0502020204030204" pitchFamily="34" charset="0"/>
                <a:ea typeface="Times New Roman" panose="02020603050405020304" pitchFamily="18" charset="0"/>
                <a:cs typeface="Times New Roman" panose="02020603050405020304" pitchFamily="18" charset="0"/>
              </a:rPr>
              <a:t>=0.9 are following more closely the original time series, whilst the ex-post forecasts for </a:t>
            </a:r>
            <a:r>
              <a:rPr lang="en-GB" dirty="0">
                <a:latin typeface="Times New Roman" panose="02020603050405020304" pitchFamily="18" charset="0"/>
                <a:ea typeface="Times New Roman" panose="02020603050405020304" pitchFamily="18" charset="0"/>
                <a:cs typeface="Times New Roman" panose="02020603050405020304" pitchFamily="18" charset="0"/>
              </a:rPr>
              <a:t>α</a:t>
            </a:r>
            <a:r>
              <a:rPr lang="en-GB" dirty="0">
                <a:latin typeface="Calibri" panose="020F0502020204030204" pitchFamily="34" charset="0"/>
                <a:ea typeface="Times New Roman" panose="02020603050405020304" pitchFamily="18" charset="0"/>
                <a:cs typeface="Times New Roman" panose="02020603050405020304" pitchFamily="18" charset="0"/>
              </a:rPr>
              <a:t>=0.1 give us much smoother line, as expected.</a:t>
            </a:r>
            <a:endParaRPr lang="en-GB" dirty="0"/>
          </a:p>
        </p:txBody>
      </p:sp>
      <p:pic>
        <p:nvPicPr>
          <p:cNvPr id="8" name="Picture 7">
            <a:extLst>
              <a:ext uri="{FF2B5EF4-FFF2-40B4-BE49-F238E27FC236}">
                <a16:creationId xmlns:a16="http://schemas.microsoft.com/office/drawing/2014/main" id="{49A8A0F0-77D0-47D8-9BD3-C858DA9BB49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10244" y="1331084"/>
            <a:ext cx="5833721" cy="3663213"/>
          </a:xfrm>
          <a:prstGeom prst="rect">
            <a:avLst/>
          </a:prstGeom>
          <a:noFill/>
        </p:spPr>
      </p:pic>
    </p:spTree>
    <p:extLst>
      <p:ext uri="{BB962C8B-B14F-4D97-AF65-F5344CB8AC3E}">
        <p14:creationId xmlns:p14="http://schemas.microsoft.com/office/powerpoint/2010/main" val="707882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11.7 – SPSS (1/16)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21</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599DB390-A65C-4BC6-8813-E38AE60120BB}"/>
              </a:ext>
            </a:extLst>
          </p:cNvPr>
          <p:cNvSpPr/>
          <p:nvPr/>
        </p:nvSpPr>
        <p:spPr>
          <a:xfrm>
            <a:off x="500034" y="1300468"/>
            <a:ext cx="4636620"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Enter data into SPSS – first 15 data values shown in Figure 11.37</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E738421-E0F3-4E34-9627-47161217C528}"/>
              </a:ext>
            </a:extLst>
          </p:cNvPr>
          <p:cNvPicPr/>
          <p:nvPr/>
        </p:nvPicPr>
        <p:blipFill>
          <a:blip r:embed="rId2"/>
          <a:stretch>
            <a:fillRect/>
          </a:stretch>
        </p:blipFill>
        <p:spPr>
          <a:xfrm>
            <a:off x="5796136" y="1300468"/>
            <a:ext cx="2919239" cy="4360780"/>
          </a:xfrm>
          <a:prstGeom prst="rect">
            <a:avLst/>
          </a:prstGeom>
        </p:spPr>
      </p:pic>
      <p:sp>
        <p:nvSpPr>
          <p:cNvPr id="7" name="Rectangle 6">
            <a:extLst>
              <a:ext uri="{FF2B5EF4-FFF2-40B4-BE49-F238E27FC236}">
                <a16:creationId xmlns:a16="http://schemas.microsoft.com/office/drawing/2014/main" id="{D4C8DA9B-8852-4F01-96FC-C78DF4FEE454}"/>
              </a:ext>
            </a:extLst>
          </p:cNvPr>
          <p:cNvSpPr/>
          <p:nvPr/>
        </p:nvSpPr>
        <p:spPr>
          <a:xfrm>
            <a:off x="500034" y="2420888"/>
            <a:ext cx="3279878" cy="1200329"/>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last data points are illustrated in Figure 11.38 including the time point 60 for the 2019 forecast.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638FE1B-59A9-4A28-8C04-8CDA7314748B}"/>
              </a:ext>
            </a:extLst>
          </p:cNvPr>
          <p:cNvPicPr/>
          <p:nvPr/>
        </p:nvPicPr>
        <p:blipFill>
          <a:blip r:embed="rId3"/>
          <a:stretch>
            <a:fillRect/>
          </a:stretch>
        </p:blipFill>
        <p:spPr>
          <a:xfrm>
            <a:off x="626916" y="3624462"/>
            <a:ext cx="2864963" cy="1933069"/>
          </a:xfrm>
          <a:prstGeom prst="rect">
            <a:avLst/>
          </a:prstGeom>
        </p:spPr>
      </p:pic>
    </p:spTree>
    <p:extLst>
      <p:ext uri="{BB962C8B-B14F-4D97-AF65-F5344CB8AC3E}">
        <p14:creationId xmlns:p14="http://schemas.microsoft.com/office/powerpoint/2010/main" val="1301294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11.7 – SPSS (2/16)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22</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6" name="Rectangle 5">
            <a:extLst>
              <a:ext uri="{FF2B5EF4-FFF2-40B4-BE49-F238E27FC236}">
                <a16:creationId xmlns:a16="http://schemas.microsoft.com/office/drawing/2014/main" id="{DE865D84-C70B-4C8A-9659-39323DE63E6A}"/>
              </a:ext>
            </a:extLst>
          </p:cNvPr>
          <p:cNvSpPr/>
          <p:nvPr/>
        </p:nvSpPr>
        <p:spPr>
          <a:xfrm>
            <a:off x="1115616" y="1272719"/>
            <a:ext cx="2823429" cy="646331"/>
          </a:xfrm>
          <a:prstGeom prst="rect">
            <a:avLst/>
          </a:prstGeom>
        </p:spPr>
        <p:txBody>
          <a:bodyPr wrap="square">
            <a:spAutoFit/>
          </a:bodyPr>
          <a:lstStyle/>
          <a:p>
            <a:pPr marL="0" marR="0" hangingPunct="0">
              <a:spcBef>
                <a:spcPts val="0"/>
              </a:spcBef>
              <a:spcAft>
                <a:spcPts val="0"/>
              </a:spcAft>
            </a:pPr>
            <a:r>
              <a:rPr lang="en-GB" u="sng" dirty="0">
                <a:latin typeface="Calibri" panose="020F0502020204030204" pitchFamily="34" charset="0"/>
                <a:ea typeface="Times New Roman" panose="02020603050405020304" pitchFamily="18" charset="0"/>
                <a:cs typeface="Times New Roman" panose="02020603050405020304" pitchFamily="18" charset="0"/>
              </a:rPr>
              <a:t>A</a:t>
            </a:r>
            <a:r>
              <a:rPr lang="en-GB" dirty="0">
                <a:latin typeface="Calibri" panose="020F0502020204030204" pitchFamily="34" charset="0"/>
                <a:ea typeface="Times New Roman" panose="02020603050405020304" pitchFamily="18" charset="0"/>
                <a:cs typeface="Times New Roman" panose="02020603050405020304" pitchFamily="18" charset="0"/>
              </a:rPr>
              <a:t>nalyze &gt; Forecas</a:t>
            </a:r>
            <a:r>
              <a:rPr lang="en-GB" u="sng"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ing &gt; </a:t>
            </a:r>
            <a:r>
              <a:rPr lang="en-GB" u="sng" dirty="0">
                <a:latin typeface="Calibri" panose="020F0502020204030204" pitchFamily="34" charset="0"/>
                <a:ea typeface="Times New Roman" panose="02020603050405020304" pitchFamily="18" charset="0"/>
                <a:cs typeface="Times New Roman" panose="02020603050405020304" pitchFamily="18" charset="0"/>
              </a:rPr>
              <a:t>C</a:t>
            </a:r>
            <a:r>
              <a:rPr lang="en-GB" dirty="0">
                <a:latin typeface="Calibri" panose="020F0502020204030204" pitchFamily="34" charset="0"/>
                <a:ea typeface="Times New Roman" panose="02020603050405020304" pitchFamily="18" charset="0"/>
                <a:cs typeface="Times New Roman" panose="02020603050405020304" pitchFamily="18" charset="0"/>
              </a:rPr>
              <a:t>reate Traditional Models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02C6AA2-A99C-4F95-BC76-2925A5662D2E}"/>
              </a:ext>
            </a:extLst>
          </p:cNvPr>
          <p:cNvPicPr/>
          <p:nvPr/>
        </p:nvPicPr>
        <p:blipFill>
          <a:blip r:embed="rId2"/>
          <a:stretch>
            <a:fillRect/>
          </a:stretch>
        </p:blipFill>
        <p:spPr>
          <a:xfrm>
            <a:off x="4788024" y="1301114"/>
            <a:ext cx="3927351" cy="4576157"/>
          </a:xfrm>
          <a:prstGeom prst="rect">
            <a:avLst/>
          </a:prstGeom>
        </p:spPr>
      </p:pic>
    </p:spTree>
    <p:extLst>
      <p:ext uri="{BB962C8B-B14F-4D97-AF65-F5344CB8AC3E}">
        <p14:creationId xmlns:p14="http://schemas.microsoft.com/office/powerpoint/2010/main" val="3342716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11.7 – SPSS (3/16)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23</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pic>
        <p:nvPicPr>
          <p:cNvPr id="5" name="Picture 4">
            <a:extLst>
              <a:ext uri="{FF2B5EF4-FFF2-40B4-BE49-F238E27FC236}">
                <a16:creationId xmlns:a16="http://schemas.microsoft.com/office/drawing/2014/main" id="{13322EAE-52DC-4497-B6D3-5015C3509353}"/>
              </a:ext>
            </a:extLst>
          </p:cNvPr>
          <p:cNvPicPr/>
          <p:nvPr/>
        </p:nvPicPr>
        <p:blipFill>
          <a:blip r:embed="rId2"/>
          <a:stretch>
            <a:fillRect/>
          </a:stretch>
        </p:blipFill>
        <p:spPr>
          <a:xfrm>
            <a:off x="611560" y="1340768"/>
            <a:ext cx="3744416" cy="1944216"/>
          </a:xfrm>
          <a:prstGeom prst="rect">
            <a:avLst/>
          </a:prstGeom>
        </p:spPr>
      </p:pic>
      <p:sp>
        <p:nvSpPr>
          <p:cNvPr id="6" name="Rectangle 5">
            <a:extLst>
              <a:ext uri="{FF2B5EF4-FFF2-40B4-BE49-F238E27FC236}">
                <a16:creationId xmlns:a16="http://schemas.microsoft.com/office/drawing/2014/main" id="{16D79F0A-D6DE-4395-B8B3-825FADF42955}"/>
              </a:ext>
            </a:extLst>
          </p:cNvPr>
          <p:cNvSpPr/>
          <p:nvPr/>
        </p:nvSpPr>
        <p:spPr>
          <a:xfrm>
            <a:off x="4427984" y="1340768"/>
            <a:ext cx="3672408" cy="646331"/>
          </a:xfrm>
          <a:prstGeom prst="rect">
            <a:avLst/>
          </a:prstGeom>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Define date by clicking on Define d</a:t>
            </a:r>
            <a:r>
              <a:rPr lang="en-GB" u="sng" dirty="0">
                <a:latin typeface="Calibri" panose="020F0502020204030204" pitchFamily="34" charset="0"/>
                <a:ea typeface="Times New Roman" panose="02020603050405020304" pitchFamily="18" charset="0"/>
                <a:cs typeface="Times New Roman" panose="02020603050405020304" pitchFamily="18" charset="0"/>
              </a:rPr>
              <a:t>a</a:t>
            </a:r>
            <a:r>
              <a:rPr lang="en-GB" dirty="0">
                <a:latin typeface="Calibri" panose="020F0502020204030204" pitchFamily="34" charset="0"/>
                <a:ea typeface="Times New Roman" panose="02020603050405020304" pitchFamily="18" charset="0"/>
                <a:cs typeface="Times New Roman" panose="02020603050405020304" pitchFamily="18" charset="0"/>
              </a:rPr>
              <a:t>te and time (year, starting 1960)</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4178C81-CD35-4677-B51D-66D6996B12F9}"/>
              </a:ext>
            </a:extLst>
          </p:cNvPr>
          <p:cNvPicPr/>
          <p:nvPr/>
        </p:nvPicPr>
        <p:blipFill>
          <a:blip r:embed="rId3"/>
          <a:stretch>
            <a:fillRect/>
          </a:stretch>
        </p:blipFill>
        <p:spPr>
          <a:xfrm>
            <a:off x="4572000" y="2132856"/>
            <a:ext cx="4104456" cy="2808312"/>
          </a:xfrm>
          <a:prstGeom prst="rect">
            <a:avLst/>
          </a:prstGeom>
        </p:spPr>
      </p:pic>
      <p:sp>
        <p:nvSpPr>
          <p:cNvPr id="8" name="Rectangle 7">
            <a:extLst>
              <a:ext uri="{FF2B5EF4-FFF2-40B4-BE49-F238E27FC236}">
                <a16:creationId xmlns:a16="http://schemas.microsoft.com/office/drawing/2014/main" id="{8E41A3CB-135E-417D-9CF8-B31BE1E9CF19}"/>
              </a:ext>
            </a:extLst>
          </p:cNvPr>
          <p:cNvSpPr/>
          <p:nvPr/>
        </p:nvSpPr>
        <p:spPr>
          <a:xfrm>
            <a:off x="4536114" y="5279427"/>
            <a:ext cx="94128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52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11.7 – SPSS (4/16)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24</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a:xfrm>
            <a:off x="500034" y="6070600"/>
            <a:ext cx="2714625" cy="285750"/>
          </a:xfrm>
        </p:spPr>
        <p:txBody>
          <a:bodyPr/>
          <a:lstStyle/>
          <a:p>
            <a:pPr>
              <a:defRPr/>
            </a:pPr>
            <a:r>
              <a:rPr lang="en-GB"/>
              <a:t>Glyn Davis &amp; Branko Pecar</a:t>
            </a:r>
            <a:endParaRPr lang="en-GB" b="0"/>
          </a:p>
        </p:txBody>
      </p:sp>
      <p:pic>
        <p:nvPicPr>
          <p:cNvPr id="5" name="Picture 4">
            <a:extLst>
              <a:ext uri="{FF2B5EF4-FFF2-40B4-BE49-F238E27FC236}">
                <a16:creationId xmlns:a16="http://schemas.microsoft.com/office/drawing/2014/main" id="{80D3CBFD-4014-4F17-99BC-D2CB6AF4F701}"/>
              </a:ext>
            </a:extLst>
          </p:cNvPr>
          <p:cNvPicPr/>
          <p:nvPr/>
        </p:nvPicPr>
        <p:blipFill>
          <a:blip r:embed="rId2"/>
          <a:stretch>
            <a:fillRect/>
          </a:stretch>
        </p:blipFill>
        <p:spPr>
          <a:xfrm>
            <a:off x="596183" y="1303900"/>
            <a:ext cx="3831801" cy="3637268"/>
          </a:xfrm>
          <a:prstGeom prst="rect">
            <a:avLst/>
          </a:prstGeom>
        </p:spPr>
      </p:pic>
      <p:pic>
        <p:nvPicPr>
          <p:cNvPr id="7" name="Picture 6">
            <a:extLst>
              <a:ext uri="{FF2B5EF4-FFF2-40B4-BE49-F238E27FC236}">
                <a16:creationId xmlns:a16="http://schemas.microsoft.com/office/drawing/2014/main" id="{F51AB9B4-204C-4B48-8030-01FC6F68DA85}"/>
              </a:ext>
            </a:extLst>
          </p:cNvPr>
          <p:cNvPicPr/>
          <p:nvPr/>
        </p:nvPicPr>
        <p:blipFill>
          <a:blip r:embed="rId3"/>
          <a:stretch>
            <a:fillRect/>
          </a:stretch>
        </p:blipFill>
        <p:spPr>
          <a:xfrm>
            <a:off x="4788024" y="3861048"/>
            <a:ext cx="4141664" cy="1736576"/>
          </a:xfrm>
          <a:prstGeom prst="rect">
            <a:avLst/>
          </a:prstGeom>
        </p:spPr>
      </p:pic>
    </p:spTree>
    <p:extLst>
      <p:ext uri="{BB962C8B-B14F-4D97-AF65-F5344CB8AC3E}">
        <p14:creationId xmlns:p14="http://schemas.microsoft.com/office/powerpoint/2010/main" val="1714112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11.7 – SPSS (5/16)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25</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E012EB56-45CE-4E1D-929D-61320D19FBCC}"/>
              </a:ext>
            </a:extLst>
          </p:cNvPr>
          <p:cNvSpPr/>
          <p:nvPr/>
        </p:nvSpPr>
        <p:spPr>
          <a:xfrm>
            <a:off x="548044" y="1281017"/>
            <a:ext cx="1925976" cy="338554"/>
          </a:xfrm>
          <a:prstGeom prst="rect">
            <a:avLst/>
          </a:prstGeom>
        </p:spPr>
        <p:txBody>
          <a:bodyPr wrap="none">
            <a:spAutoFit/>
          </a:bodyPr>
          <a:lstStyle/>
          <a:p>
            <a:pPr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Now run the analysis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2E0D26E5-4872-4632-A83E-E1F04AE8F2C8}"/>
              </a:ext>
            </a:extLst>
          </p:cNvPr>
          <p:cNvSpPr/>
          <p:nvPr/>
        </p:nvSpPr>
        <p:spPr>
          <a:xfrm>
            <a:off x="1248098" y="2374321"/>
            <a:ext cx="2595206" cy="2062103"/>
          </a:xfrm>
          <a:prstGeom prst="rect">
            <a:avLst/>
          </a:prstGeom>
          <a:solidFill>
            <a:schemeClr val="accent3">
              <a:lumMod val="20000"/>
              <a:lumOff val="80000"/>
            </a:schemeClr>
          </a:solidFill>
        </p:spPr>
        <p:txBody>
          <a:bodyPr wrap="square">
            <a:spAutoFit/>
          </a:bodyPr>
          <a:lstStyle/>
          <a:p>
            <a:pPr marR="0" hangingPunct="0">
              <a:spcBef>
                <a:spcPts val="0"/>
              </a:spcBef>
              <a:spcAft>
                <a:spcPts val="0"/>
              </a:spcAft>
            </a:pPr>
            <a:r>
              <a:rPr lang="en-GB" sz="1600" u="sng" dirty="0">
                <a:latin typeface="Calibri" panose="020F0502020204030204" pitchFamily="34" charset="0"/>
                <a:ea typeface="Times New Roman" panose="02020603050405020304" pitchFamily="18" charset="0"/>
                <a:cs typeface="Times New Roman" panose="02020603050405020304" pitchFamily="18" charset="0"/>
              </a:rPr>
              <a:t>A</a:t>
            </a:r>
            <a:r>
              <a:rPr lang="en-GB" sz="1600" dirty="0">
                <a:latin typeface="Calibri" panose="020F0502020204030204" pitchFamily="34" charset="0"/>
                <a:ea typeface="Times New Roman" panose="02020603050405020304" pitchFamily="18" charset="0"/>
                <a:cs typeface="Times New Roman" panose="02020603050405020304" pitchFamily="18" charset="0"/>
              </a:rPr>
              <a:t>nalyze &gt; Forecas</a:t>
            </a:r>
            <a:r>
              <a:rPr lang="en-GB" sz="1600" u="sng" dirty="0">
                <a:latin typeface="Calibri" panose="020F0502020204030204" pitchFamily="34" charset="0"/>
                <a:ea typeface="Times New Roman" panose="02020603050405020304" pitchFamily="18" charset="0"/>
                <a:cs typeface="Times New Roman" panose="02020603050405020304" pitchFamily="18" charset="0"/>
              </a:rPr>
              <a:t>t</a:t>
            </a:r>
            <a:r>
              <a:rPr lang="en-GB" sz="1600" dirty="0">
                <a:latin typeface="Calibri" panose="020F0502020204030204" pitchFamily="34" charset="0"/>
                <a:ea typeface="Times New Roman" panose="02020603050405020304" pitchFamily="18" charset="0"/>
                <a:cs typeface="Times New Roman" panose="02020603050405020304" pitchFamily="18" charset="0"/>
              </a:rPr>
              <a:t>ing &gt; </a:t>
            </a:r>
            <a:r>
              <a:rPr lang="en-GB" sz="1600" u="sng" dirty="0">
                <a:latin typeface="Calibri" panose="020F0502020204030204" pitchFamily="34" charset="0"/>
                <a:ea typeface="Times New Roman" panose="02020603050405020304" pitchFamily="18" charset="0"/>
                <a:cs typeface="Times New Roman" panose="02020603050405020304" pitchFamily="18" charset="0"/>
              </a:rPr>
              <a:t>C</a:t>
            </a:r>
            <a:r>
              <a:rPr lang="en-GB" sz="1600" dirty="0">
                <a:latin typeface="Calibri" panose="020F0502020204030204" pitchFamily="34" charset="0"/>
                <a:ea typeface="Times New Roman" panose="02020603050405020304" pitchFamily="18" charset="0"/>
                <a:cs typeface="Times New Roman" panose="02020603050405020304" pitchFamily="18" charset="0"/>
              </a:rPr>
              <a:t>reate Traditional Models</a:t>
            </a:r>
          </a:p>
          <a:p>
            <a:pPr marL="457200" marR="0"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hangingPunct="0">
              <a:spcBef>
                <a:spcPts val="0"/>
              </a:spcBef>
              <a:spcAft>
                <a:spcPts val="0"/>
              </a:spcAft>
              <a:buFont typeface="Symbol" panose="05050102010706020507" pitchFamily="18" charset="2"/>
              <a:buChar char=""/>
            </a:pPr>
            <a:r>
              <a:rPr lang="en-GB" sz="1600" dirty="0">
                <a:latin typeface="Calibri" panose="020F0502020204030204" pitchFamily="34" charset="0"/>
                <a:ea typeface="Times New Roman" panose="02020603050405020304" pitchFamily="18" charset="0"/>
                <a:cs typeface="Times New Roman" panose="02020603050405020304" pitchFamily="18" charset="0"/>
              </a:rPr>
              <a:t>Transfer variable Series into the </a:t>
            </a:r>
            <a:r>
              <a:rPr lang="en-GB" sz="1600" u="sng" dirty="0">
                <a:latin typeface="Calibri" panose="020F0502020204030204" pitchFamily="34" charset="0"/>
                <a:ea typeface="Times New Roman" panose="02020603050405020304" pitchFamily="18" charset="0"/>
                <a:cs typeface="Times New Roman" panose="02020603050405020304" pitchFamily="18" charset="0"/>
              </a:rPr>
              <a:t>D</a:t>
            </a:r>
            <a:r>
              <a:rPr lang="en-GB" sz="1600" dirty="0">
                <a:latin typeface="Calibri" panose="020F0502020204030204" pitchFamily="34" charset="0"/>
                <a:ea typeface="Times New Roman" panose="02020603050405020304" pitchFamily="18" charset="0"/>
                <a:cs typeface="Times New Roman" panose="02020603050405020304" pitchFamily="18" charset="0"/>
              </a:rPr>
              <a:t>ependent Variables box</a:t>
            </a:r>
          </a:p>
          <a:p>
            <a:pPr marL="342900" marR="0" lvl="0" indent="-342900" hangingPunct="0">
              <a:spcBef>
                <a:spcPts val="0"/>
              </a:spcBef>
              <a:spcAft>
                <a:spcPts val="0"/>
              </a:spcAft>
              <a:buFont typeface="Symbol" panose="05050102010706020507" pitchFamily="18" charset="2"/>
              <a:buChar char=""/>
            </a:pPr>
            <a:r>
              <a:rPr lang="en-GB" sz="1600" dirty="0">
                <a:latin typeface="Calibri" panose="020F0502020204030204" pitchFamily="34" charset="0"/>
                <a:ea typeface="Times New Roman" panose="02020603050405020304" pitchFamily="18" charset="0"/>
                <a:cs typeface="Times New Roman" panose="02020603050405020304" pitchFamily="18" charset="0"/>
              </a:rPr>
              <a:t>Select </a:t>
            </a:r>
            <a:r>
              <a:rPr lang="en-GB" sz="1600" u="sng" dirty="0">
                <a:latin typeface="Calibri" panose="020F0502020204030204" pitchFamily="34" charset="0"/>
                <a:ea typeface="Times New Roman" panose="02020603050405020304" pitchFamily="18" charset="0"/>
                <a:cs typeface="Times New Roman" panose="02020603050405020304" pitchFamily="18" charset="0"/>
              </a:rPr>
              <a:t>M</a:t>
            </a:r>
            <a:r>
              <a:rPr lang="en-GB" sz="1600" dirty="0">
                <a:latin typeface="Calibri" panose="020F0502020204030204" pitchFamily="34" charset="0"/>
                <a:ea typeface="Times New Roman" panose="02020603050405020304" pitchFamily="18" charset="0"/>
                <a:cs typeface="Times New Roman" panose="02020603050405020304" pitchFamily="18" charset="0"/>
              </a:rPr>
              <a:t>ethod: Exponential Smoothing</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5AC25A6-F661-4B3D-905E-2EB0BA82CF14}"/>
              </a:ext>
            </a:extLst>
          </p:cNvPr>
          <p:cNvPicPr/>
          <p:nvPr/>
        </p:nvPicPr>
        <p:blipFill>
          <a:blip r:embed="rId2"/>
          <a:stretch>
            <a:fillRect/>
          </a:stretch>
        </p:blipFill>
        <p:spPr>
          <a:xfrm>
            <a:off x="4067944" y="1283652"/>
            <a:ext cx="4647431" cy="4665628"/>
          </a:xfrm>
          <a:prstGeom prst="rect">
            <a:avLst/>
          </a:prstGeom>
        </p:spPr>
      </p:pic>
    </p:spTree>
    <p:extLst>
      <p:ext uri="{BB962C8B-B14F-4D97-AF65-F5344CB8AC3E}">
        <p14:creationId xmlns:p14="http://schemas.microsoft.com/office/powerpoint/2010/main" val="3344039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11.7 – SPSS (6/16)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26</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2ED6E4EF-3CA9-4FE3-8235-A8BC2909D9A5}"/>
              </a:ext>
            </a:extLst>
          </p:cNvPr>
          <p:cNvSpPr/>
          <p:nvPr/>
        </p:nvSpPr>
        <p:spPr>
          <a:xfrm>
            <a:off x="1403648" y="2690336"/>
            <a:ext cx="2016224" cy="1477328"/>
          </a:xfrm>
          <a:prstGeom prst="rect">
            <a:avLst/>
          </a:prstGeom>
        </p:spPr>
        <p:txBody>
          <a:bodyPr wrap="square">
            <a:spAutoFit/>
          </a:bodyPr>
          <a:lstStyle/>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on </a:t>
            </a:r>
            <a:r>
              <a:rPr lang="en-GB" u="sng" dirty="0">
                <a:latin typeface="Calibri" panose="020F0502020204030204" pitchFamily="34" charset="0"/>
                <a:ea typeface="Times New Roman" panose="02020603050405020304" pitchFamily="18" charset="0"/>
                <a:cs typeface="Times New Roman" panose="02020603050405020304" pitchFamily="18" charset="0"/>
              </a:rPr>
              <a:t>C</a:t>
            </a:r>
            <a:r>
              <a:rPr lang="en-GB" dirty="0">
                <a:latin typeface="Calibri" panose="020F0502020204030204" pitchFamily="34" charset="0"/>
                <a:ea typeface="Times New Roman" panose="02020603050405020304" pitchFamily="18" charset="0"/>
                <a:cs typeface="Times New Roman" panose="02020603050405020304" pitchFamily="18" charset="0"/>
              </a:rPr>
              <a:t>riteria button and choose Model Type – Nonseasonal – </a:t>
            </a:r>
            <a:r>
              <a:rPr lang="en-GB" u="sng" dirty="0">
                <a:latin typeface="Calibri" panose="020F0502020204030204" pitchFamily="34" charset="0"/>
                <a:ea typeface="Times New Roman" panose="02020603050405020304" pitchFamily="18" charset="0"/>
                <a:cs typeface="Times New Roman" panose="02020603050405020304" pitchFamily="18" charset="0"/>
              </a:rPr>
              <a:t>S</a:t>
            </a:r>
            <a:r>
              <a:rPr lang="en-GB" dirty="0">
                <a:latin typeface="Calibri" panose="020F0502020204030204" pitchFamily="34" charset="0"/>
                <a:ea typeface="Times New Roman" panose="02020603050405020304" pitchFamily="18" charset="0"/>
                <a:cs typeface="Times New Roman" panose="02020603050405020304" pitchFamily="18" charset="0"/>
              </a:rPr>
              <a:t>imple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4D8EC01-C22C-4122-B62B-E9A16A0F31EC}"/>
              </a:ext>
            </a:extLst>
          </p:cNvPr>
          <p:cNvPicPr/>
          <p:nvPr/>
        </p:nvPicPr>
        <p:blipFill>
          <a:blip r:embed="rId2"/>
          <a:stretch>
            <a:fillRect/>
          </a:stretch>
        </p:blipFill>
        <p:spPr>
          <a:xfrm>
            <a:off x="3779912" y="1340768"/>
            <a:ext cx="4944334" cy="3960440"/>
          </a:xfrm>
          <a:prstGeom prst="rect">
            <a:avLst/>
          </a:prstGeom>
        </p:spPr>
      </p:pic>
      <p:sp>
        <p:nvSpPr>
          <p:cNvPr id="7" name="Rectangle 6">
            <a:extLst>
              <a:ext uri="{FF2B5EF4-FFF2-40B4-BE49-F238E27FC236}">
                <a16:creationId xmlns:a16="http://schemas.microsoft.com/office/drawing/2014/main" id="{12E526E4-9156-4D0A-B819-70555D887095}"/>
              </a:ext>
            </a:extLst>
          </p:cNvPr>
          <p:cNvSpPr/>
          <p:nvPr/>
        </p:nvSpPr>
        <p:spPr>
          <a:xfrm>
            <a:off x="3779912" y="5457202"/>
            <a:ext cx="1522661"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a:t>
            </a:r>
            <a:r>
              <a:rPr lang="en-GB" u="sng" dirty="0">
                <a:latin typeface="Calibri" panose="020F0502020204030204" pitchFamily="34" charset="0"/>
                <a:ea typeface="Times New Roman" panose="02020603050405020304" pitchFamily="18" charset="0"/>
                <a:cs typeface="Times New Roman" panose="02020603050405020304" pitchFamily="18" charset="0"/>
              </a:rPr>
              <a:t>C</a:t>
            </a:r>
            <a:r>
              <a:rPr lang="en-GB" dirty="0">
                <a:latin typeface="Calibri" panose="020F0502020204030204" pitchFamily="34" charset="0"/>
                <a:ea typeface="Times New Roman" panose="02020603050405020304" pitchFamily="18" charset="0"/>
                <a:cs typeface="Times New Roman" panose="02020603050405020304" pitchFamily="18" charset="0"/>
              </a:rPr>
              <a:t>ontinue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8262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11.7 – SPSS (7/16)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27</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pic>
        <p:nvPicPr>
          <p:cNvPr id="5" name="Picture 4">
            <a:extLst>
              <a:ext uri="{FF2B5EF4-FFF2-40B4-BE49-F238E27FC236}">
                <a16:creationId xmlns:a16="http://schemas.microsoft.com/office/drawing/2014/main" id="{A492F42D-D30D-458B-AB41-90BA6AEBCD60}"/>
              </a:ext>
            </a:extLst>
          </p:cNvPr>
          <p:cNvPicPr/>
          <p:nvPr/>
        </p:nvPicPr>
        <p:blipFill>
          <a:blip r:embed="rId2"/>
          <a:stretch>
            <a:fillRect/>
          </a:stretch>
        </p:blipFill>
        <p:spPr>
          <a:xfrm>
            <a:off x="4292602" y="1268759"/>
            <a:ext cx="4431407" cy="4320480"/>
          </a:xfrm>
          <a:prstGeom prst="rect">
            <a:avLst/>
          </a:prstGeom>
        </p:spPr>
      </p:pic>
      <p:sp>
        <p:nvSpPr>
          <p:cNvPr id="6" name="Rectangle 5">
            <a:extLst>
              <a:ext uri="{FF2B5EF4-FFF2-40B4-BE49-F238E27FC236}">
                <a16:creationId xmlns:a16="http://schemas.microsoft.com/office/drawing/2014/main" id="{F9EBE89F-37BC-4E9B-8FA9-47F99A6AB99C}"/>
              </a:ext>
            </a:extLst>
          </p:cNvPr>
          <p:cNvSpPr/>
          <p:nvPr/>
        </p:nvSpPr>
        <p:spPr>
          <a:xfrm>
            <a:off x="1691680" y="2828835"/>
            <a:ext cx="2232248" cy="369332"/>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Select Statistics tab</a:t>
            </a:r>
            <a:endParaRPr lang="en-GB" dirty="0"/>
          </a:p>
        </p:txBody>
      </p:sp>
      <p:sp>
        <p:nvSpPr>
          <p:cNvPr id="7" name="Rectangle 6">
            <a:extLst>
              <a:ext uri="{FF2B5EF4-FFF2-40B4-BE49-F238E27FC236}">
                <a16:creationId xmlns:a16="http://schemas.microsoft.com/office/drawing/2014/main" id="{27431F36-8ADB-47EA-8F6D-A9D0FFD1639C}"/>
              </a:ext>
            </a:extLst>
          </p:cNvPr>
          <p:cNvSpPr/>
          <p:nvPr/>
        </p:nvSpPr>
        <p:spPr>
          <a:xfrm>
            <a:off x="4211960" y="5589239"/>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11.46</a:t>
            </a:r>
            <a:endParaRPr lang="en-GB" dirty="0"/>
          </a:p>
        </p:txBody>
      </p:sp>
    </p:spTree>
    <p:extLst>
      <p:ext uri="{BB962C8B-B14F-4D97-AF65-F5344CB8AC3E}">
        <p14:creationId xmlns:p14="http://schemas.microsoft.com/office/powerpoint/2010/main" val="531425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11.7 – SPSS (8/16)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28</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pic>
        <p:nvPicPr>
          <p:cNvPr id="5" name="Picture 4">
            <a:extLst>
              <a:ext uri="{FF2B5EF4-FFF2-40B4-BE49-F238E27FC236}">
                <a16:creationId xmlns:a16="http://schemas.microsoft.com/office/drawing/2014/main" id="{E318E912-8E88-4D5C-957F-CCBB8E50FACE}"/>
              </a:ext>
            </a:extLst>
          </p:cNvPr>
          <p:cNvPicPr/>
          <p:nvPr/>
        </p:nvPicPr>
        <p:blipFill>
          <a:blip r:embed="rId2"/>
          <a:stretch>
            <a:fillRect/>
          </a:stretch>
        </p:blipFill>
        <p:spPr>
          <a:xfrm>
            <a:off x="3491880" y="1340768"/>
            <a:ext cx="5223495" cy="4608512"/>
          </a:xfrm>
          <a:prstGeom prst="rect">
            <a:avLst/>
          </a:prstGeom>
        </p:spPr>
      </p:pic>
      <p:sp>
        <p:nvSpPr>
          <p:cNvPr id="6" name="Rectangle 5">
            <a:extLst>
              <a:ext uri="{FF2B5EF4-FFF2-40B4-BE49-F238E27FC236}">
                <a16:creationId xmlns:a16="http://schemas.microsoft.com/office/drawing/2014/main" id="{7416BB5B-F3C0-4DCB-BB86-16F152CAD978}"/>
              </a:ext>
            </a:extLst>
          </p:cNvPr>
          <p:cNvSpPr/>
          <p:nvPr/>
        </p:nvSpPr>
        <p:spPr>
          <a:xfrm>
            <a:off x="2051720" y="5429238"/>
            <a:ext cx="134543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11.47</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E77B0F3-4853-47F7-A86C-8D7FE40559B7}"/>
              </a:ext>
            </a:extLst>
          </p:cNvPr>
          <p:cNvSpPr/>
          <p:nvPr/>
        </p:nvSpPr>
        <p:spPr>
          <a:xfrm>
            <a:off x="683569" y="1484784"/>
            <a:ext cx="1944216" cy="923330"/>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Choose options selected in Figure 11.47</a:t>
            </a:r>
            <a:endParaRPr lang="en-GB" dirty="0"/>
          </a:p>
        </p:txBody>
      </p:sp>
    </p:spTree>
    <p:extLst>
      <p:ext uri="{BB962C8B-B14F-4D97-AF65-F5344CB8AC3E}">
        <p14:creationId xmlns:p14="http://schemas.microsoft.com/office/powerpoint/2010/main" val="4202162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11.7 – SPSS (9/16)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29</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6998941F-C269-4F7B-A6FF-6B3801B83831}"/>
              </a:ext>
            </a:extLst>
          </p:cNvPr>
          <p:cNvSpPr/>
          <p:nvPr/>
        </p:nvSpPr>
        <p:spPr>
          <a:xfrm>
            <a:off x="611560" y="1340768"/>
            <a:ext cx="1349896" cy="1754326"/>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Select Plots tab and choose options selected in Figure 11.48</a:t>
            </a:r>
            <a:endParaRPr lang="en-GB" dirty="0"/>
          </a:p>
        </p:txBody>
      </p:sp>
      <p:pic>
        <p:nvPicPr>
          <p:cNvPr id="6" name="Picture 5">
            <a:extLst>
              <a:ext uri="{FF2B5EF4-FFF2-40B4-BE49-F238E27FC236}">
                <a16:creationId xmlns:a16="http://schemas.microsoft.com/office/drawing/2014/main" id="{21C2A95B-985A-415E-A365-1F180A356907}"/>
              </a:ext>
            </a:extLst>
          </p:cNvPr>
          <p:cNvPicPr/>
          <p:nvPr/>
        </p:nvPicPr>
        <p:blipFill>
          <a:blip r:embed="rId2"/>
          <a:stretch>
            <a:fillRect/>
          </a:stretch>
        </p:blipFill>
        <p:spPr>
          <a:xfrm>
            <a:off x="3419872" y="1309266"/>
            <a:ext cx="5295503" cy="4640014"/>
          </a:xfrm>
          <a:prstGeom prst="rect">
            <a:avLst/>
          </a:prstGeom>
        </p:spPr>
      </p:pic>
      <p:sp>
        <p:nvSpPr>
          <p:cNvPr id="7" name="Rectangle 6">
            <a:extLst>
              <a:ext uri="{FF2B5EF4-FFF2-40B4-BE49-F238E27FC236}">
                <a16:creationId xmlns:a16="http://schemas.microsoft.com/office/drawing/2014/main" id="{E006D2B1-655F-4959-AEDD-920032BDD8F0}"/>
              </a:ext>
            </a:extLst>
          </p:cNvPr>
          <p:cNvSpPr/>
          <p:nvPr/>
        </p:nvSpPr>
        <p:spPr>
          <a:xfrm>
            <a:off x="2057170" y="5445224"/>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11.48</a:t>
            </a:r>
            <a:endParaRPr lang="en-GB" dirty="0"/>
          </a:p>
        </p:txBody>
      </p:sp>
    </p:spTree>
    <p:extLst>
      <p:ext uri="{BB962C8B-B14F-4D97-AF65-F5344CB8AC3E}">
        <p14:creationId xmlns:p14="http://schemas.microsoft.com/office/powerpoint/2010/main" val="402094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D1A2A-C3F9-4B7C-A8DA-64D88295A546}"/>
              </a:ext>
            </a:extLst>
          </p:cNvPr>
          <p:cNvSpPr>
            <a:spLocks noGrp="1"/>
          </p:cNvSpPr>
          <p:nvPr>
            <p:ph type="ctrTitle"/>
          </p:nvPr>
        </p:nvSpPr>
        <p:spPr/>
        <p:txBody>
          <a:bodyPr/>
          <a:lstStyle/>
          <a:p>
            <a:r>
              <a:rPr lang="en-GB" dirty="0"/>
              <a:t>Learning objectives</a:t>
            </a:r>
          </a:p>
        </p:txBody>
      </p:sp>
      <p:sp>
        <p:nvSpPr>
          <p:cNvPr id="3" name="Slide Number Placeholder 2">
            <a:extLst>
              <a:ext uri="{FF2B5EF4-FFF2-40B4-BE49-F238E27FC236}">
                <a16:creationId xmlns:a16="http://schemas.microsoft.com/office/drawing/2014/main" id="{6C2E1ED8-A21E-4EC3-B32E-8CCECD81F3D8}"/>
              </a:ext>
            </a:extLst>
          </p:cNvPr>
          <p:cNvSpPr>
            <a:spLocks noGrp="1"/>
          </p:cNvSpPr>
          <p:nvPr>
            <p:ph type="sldNum" sz="quarter" idx="10"/>
          </p:nvPr>
        </p:nvSpPr>
        <p:spPr/>
        <p:txBody>
          <a:bodyPr/>
          <a:lstStyle/>
          <a:p>
            <a:pPr>
              <a:defRPr/>
            </a:pPr>
            <a:fld id="{8ED7645F-28E9-43F5-8DE8-F26D6BFC7DBB}" type="slidenum">
              <a:rPr lang="en-GB" smtClean="0"/>
              <a:pPr>
                <a:defRPr/>
              </a:pPr>
              <a:t>3</a:t>
            </a:fld>
            <a:endParaRPr lang="en-GB" dirty="0"/>
          </a:p>
        </p:txBody>
      </p:sp>
      <p:sp>
        <p:nvSpPr>
          <p:cNvPr id="4" name="Footer Placeholder 3">
            <a:extLst>
              <a:ext uri="{FF2B5EF4-FFF2-40B4-BE49-F238E27FC236}">
                <a16:creationId xmlns:a16="http://schemas.microsoft.com/office/drawing/2014/main" id="{51E665AA-1618-49F2-A89C-979FC91D7845}"/>
              </a:ext>
            </a:extLst>
          </p:cNvPr>
          <p:cNvSpPr>
            <a:spLocks noGrp="1"/>
          </p:cNvSpPr>
          <p:nvPr>
            <p:ph type="ftr" sz="quarter" idx="11"/>
          </p:nvPr>
        </p:nvSpPr>
        <p:spPr/>
        <p:txBody>
          <a:bodyPr/>
          <a:lstStyle/>
          <a:p>
            <a:pPr>
              <a:defRPr/>
            </a:pPr>
            <a:r>
              <a:rPr lang="en-GB"/>
              <a:t>Glyn Davis &amp; Branko Pecar</a:t>
            </a:r>
            <a:endParaRPr lang="en-GB" b="0"/>
          </a:p>
        </p:txBody>
      </p:sp>
      <p:sp>
        <p:nvSpPr>
          <p:cNvPr id="6" name="Rectangle 5">
            <a:extLst>
              <a:ext uri="{FF2B5EF4-FFF2-40B4-BE49-F238E27FC236}">
                <a16:creationId xmlns:a16="http://schemas.microsoft.com/office/drawing/2014/main" id="{AECC1E19-AC84-4D2C-917E-521A66FC1C41}"/>
              </a:ext>
            </a:extLst>
          </p:cNvPr>
          <p:cNvSpPr/>
          <p:nvPr/>
        </p:nvSpPr>
        <p:spPr>
          <a:xfrm>
            <a:off x="539552" y="1268760"/>
            <a:ext cx="8208912" cy="313932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On completing this unit, you should be able to:</a:t>
            </a: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Understand moving averages.</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Be able to forecast using single and double moving averages.</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Understand exponential smoothing.</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Be able to forecast using single and double exponential smoothing.</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Calculate a measure of error for the model fit to the data set.</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Construct a prediction interval.</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Produce seasonal short to medium range forecasts.</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Be able to apply Holt-Winters method to seasonal mid-range forecasts.</a:t>
            </a:r>
          </a:p>
          <a:p>
            <a:pPr marL="342900" lvl="0" indent="-342900" fontAlgn="auto">
              <a:spcBef>
                <a:spcPts val="0"/>
              </a:spcBef>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cs typeface="Times New Roman" panose="02020603050405020304" pitchFamily="18" charset="0"/>
              </a:rPr>
              <a:t>Solve problems using the Microsoft Excel and SPSS.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976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11.7 – SPSS (10/16)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30</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243D99A5-C7CB-4E93-B803-37D132CC97C0}"/>
              </a:ext>
            </a:extLst>
          </p:cNvPr>
          <p:cNvSpPr/>
          <p:nvPr/>
        </p:nvSpPr>
        <p:spPr>
          <a:xfrm>
            <a:off x="539552" y="1268760"/>
            <a:ext cx="1591205"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Select Save tab</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9015662-3E19-48B0-8A77-29909FEA55A5}"/>
              </a:ext>
            </a:extLst>
          </p:cNvPr>
          <p:cNvPicPr/>
          <p:nvPr/>
        </p:nvPicPr>
        <p:blipFill>
          <a:blip r:embed="rId2"/>
          <a:stretch>
            <a:fillRect/>
          </a:stretch>
        </p:blipFill>
        <p:spPr>
          <a:xfrm>
            <a:off x="3635896" y="1453426"/>
            <a:ext cx="5079479" cy="4423846"/>
          </a:xfrm>
          <a:prstGeom prst="rect">
            <a:avLst/>
          </a:prstGeom>
        </p:spPr>
      </p:pic>
      <p:sp>
        <p:nvSpPr>
          <p:cNvPr id="7" name="Rectangle 6">
            <a:extLst>
              <a:ext uri="{FF2B5EF4-FFF2-40B4-BE49-F238E27FC236}">
                <a16:creationId xmlns:a16="http://schemas.microsoft.com/office/drawing/2014/main" id="{3CD504CD-5C0D-4759-931A-04ED29648274}"/>
              </a:ext>
            </a:extLst>
          </p:cNvPr>
          <p:cNvSpPr/>
          <p:nvPr/>
        </p:nvSpPr>
        <p:spPr>
          <a:xfrm>
            <a:off x="2210610" y="5507940"/>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11.49</a:t>
            </a:r>
            <a:endParaRPr lang="en-GB" dirty="0"/>
          </a:p>
        </p:txBody>
      </p:sp>
    </p:spTree>
    <p:extLst>
      <p:ext uri="{BB962C8B-B14F-4D97-AF65-F5344CB8AC3E}">
        <p14:creationId xmlns:p14="http://schemas.microsoft.com/office/powerpoint/2010/main" val="1385063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11.7 – SPSS (11/16)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31</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48072EE0-E6A1-417A-B6EB-4DB54E4161DB}"/>
              </a:ext>
            </a:extLst>
          </p:cNvPr>
          <p:cNvSpPr/>
          <p:nvPr/>
        </p:nvSpPr>
        <p:spPr>
          <a:xfrm>
            <a:off x="500034" y="1268760"/>
            <a:ext cx="2919838" cy="1754326"/>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Select Options tab and choose Forecast Period: </a:t>
            </a:r>
            <a:r>
              <a:rPr lang="en-GB" u="sng" dirty="0">
                <a:latin typeface="Calibri" panose="020F0502020204030204" pitchFamily="34" charset="0"/>
                <a:ea typeface="Times New Roman" panose="02020603050405020304" pitchFamily="18" charset="0"/>
                <a:cs typeface="Times New Roman" panose="02020603050405020304" pitchFamily="18" charset="0"/>
              </a:rPr>
              <a:t>F</a:t>
            </a:r>
            <a:r>
              <a:rPr lang="en-GB" dirty="0">
                <a:latin typeface="Calibri" panose="020F0502020204030204" pitchFamily="34" charset="0"/>
                <a:ea typeface="Times New Roman" panose="02020603050405020304" pitchFamily="18" charset="0"/>
                <a:cs typeface="Times New Roman" panose="02020603050405020304" pitchFamily="18" charset="0"/>
              </a:rPr>
              <a:t>irst case after end of estimation period through last case in active data set (2019) as illustrated in Figure 11.50</a:t>
            </a:r>
            <a:endParaRPr lang="en-GB" dirty="0"/>
          </a:p>
        </p:txBody>
      </p:sp>
      <p:pic>
        <p:nvPicPr>
          <p:cNvPr id="6" name="Picture 5">
            <a:extLst>
              <a:ext uri="{FF2B5EF4-FFF2-40B4-BE49-F238E27FC236}">
                <a16:creationId xmlns:a16="http://schemas.microsoft.com/office/drawing/2014/main" id="{134BC05B-3C82-4571-BBA1-E64AE9ADB532}"/>
              </a:ext>
            </a:extLst>
          </p:cNvPr>
          <p:cNvPicPr/>
          <p:nvPr/>
        </p:nvPicPr>
        <p:blipFill>
          <a:blip r:embed="rId2"/>
          <a:stretch>
            <a:fillRect/>
          </a:stretch>
        </p:blipFill>
        <p:spPr>
          <a:xfrm>
            <a:off x="3563888" y="1283198"/>
            <a:ext cx="5151487" cy="4594073"/>
          </a:xfrm>
          <a:prstGeom prst="rect">
            <a:avLst/>
          </a:prstGeom>
        </p:spPr>
      </p:pic>
      <p:sp>
        <p:nvSpPr>
          <p:cNvPr id="7" name="Rectangle 6">
            <a:extLst>
              <a:ext uri="{FF2B5EF4-FFF2-40B4-BE49-F238E27FC236}">
                <a16:creationId xmlns:a16="http://schemas.microsoft.com/office/drawing/2014/main" id="{82C809F4-A32A-45AA-A76F-D746F10CB897}"/>
              </a:ext>
            </a:extLst>
          </p:cNvPr>
          <p:cNvSpPr/>
          <p:nvPr/>
        </p:nvSpPr>
        <p:spPr>
          <a:xfrm>
            <a:off x="2146447" y="5506375"/>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11.50</a:t>
            </a:r>
            <a:endParaRPr lang="en-GB" dirty="0"/>
          </a:p>
        </p:txBody>
      </p:sp>
      <p:sp>
        <p:nvSpPr>
          <p:cNvPr id="8" name="Rectangle 7">
            <a:extLst>
              <a:ext uri="{FF2B5EF4-FFF2-40B4-BE49-F238E27FC236}">
                <a16:creationId xmlns:a16="http://schemas.microsoft.com/office/drawing/2014/main" id="{99E0059A-3961-43C0-8D51-A0CE0A9E060E}"/>
              </a:ext>
            </a:extLst>
          </p:cNvPr>
          <p:cNvSpPr/>
          <p:nvPr/>
        </p:nvSpPr>
        <p:spPr>
          <a:xfrm>
            <a:off x="1315295" y="3993639"/>
            <a:ext cx="94128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Click OK</a:t>
            </a:r>
            <a:endParaRPr lang="en-GB" dirty="0"/>
          </a:p>
        </p:txBody>
      </p:sp>
    </p:spTree>
    <p:extLst>
      <p:ext uri="{BB962C8B-B14F-4D97-AF65-F5344CB8AC3E}">
        <p14:creationId xmlns:p14="http://schemas.microsoft.com/office/powerpoint/2010/main" val="1719634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11.7 – SPSS (12/16)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32</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92E1CB85-291F-463A-B473-13E5A84B36E0}"/>
              </a:ext>
            </a:extLst>
          </p:cNvPr>
          <p:cNvSpPr/>
          <p:nvPr/>
        </p:nvSpPr>
        <p:spPr>
          <a:xfrm>
            <a:off x="611560" y="1268760"/>
            <a:ext cx="1433277" cy="369332"/>
          </a:xfrm>
          <a:prstGeom prst="rect">
            <a:avLst/>
          </a:prstGeom>
          <a:solidFill>
            <a:schemeClr val="accent2">
              <a:lumMod val="20000"/>
              <a:lumOff val="80000"/>
            </a:schemeClr>
          </a:solidFill>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SPSS data file</a:t>
            </a:r>
            <a:endParaRPr lang="en-GB" dirty="0"/>
          </a:p>
        </p:txBody>
      </p:sp>
      <p:sp>
        <p:nvSpPr>
          <p:cNvPr id="6" name="Rectangle 5">
            <a:extLst>
              <a:ext uri="{FF2B5EF4-FFF2-40B4-BE49-F238E27FC236}">
                <a16:creationId xmlns:a16="http://schemas.microsoft.com/office/drawing/2014/main" id="{2FE4BB0B-24E3-4282-853F-B7D6CDC66CB9}"/>
              </a:ext>
            </a:extLst>
          </p:cNvPr>
          <p:cNvSpPr/>
          <p:nvPr/>
        </p:nvSpPr>
        <p:spPr>
          <a:xfrm>
            <a:off x="773957" y="2964840"/>
            <a:ext cx="2141859" cy="1200329"/>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Figures 11.51 and 11.52 illustrates the SPSS data file (only first 15 rows shown)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F2B9985-C75F-4CCD-9D85-5E295DD264D4}"/>
              </a:ext>
            </a:extLst>
          </p:cNvPr>
          <p:cNvSpPr/>
          <p:nvPr/>
        </p:nvSpPr>
        <p:spPr>
          <a:xfrm>
            <a:off x="1475656" y="5480926"/>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11.51</a:t>
            </a:r>
            <a:endParaRPr lang="en-GB" dirty="0"/>
          </a:p>
        </p:txBody>
      </p:sp>
      <p:pic>
        <p:nvPicPr>
          <p:cNvPr id="9" name="Picture 8">
            <a:extLst>
              <a:ext uri="{FF2B5EF4-FFF2-40B4-BE49-F238E27FC236}">
                <a16:creationId xmlns:a16="http://schemas.microsoft.com/office/drawing/2014/main" id="{A68F78A1-E314-412B-8802-1CAEC08CE48E}"/>
              </a:ext>
            </a:extLst>
          </p:cNvPr>
          <p:cNvPicPr/>
          <p:nvPr/>
        </p:nvPicPr>
        <p:blipFill>
          <a:blip r:embed="rId2"/>
          <a:stretch>
            <a:fillRect/>
          </a:stretch>
        </p:blipFill>
        <p:spPr>
          <a:xfrm>
            <a:off x="3059832" y="1268760"/>
            <a:ext cx="5869856" cy="4581498"/>
          </a:xfrm>
          <a:prstGeom prst="rect">
            <a:avLst/>
          </a:prstGeom>
        </p:spPr>
      </p:pic>
    </p:spTree>
    <p:extLst>
      <p:ext uri="{BB962C8B-B14F-4D97-AF65-F5344CB8AC3E}">
        <p14:creationId xmlns:p14="http://schemas.microsoft.com/office/powerpoint/2010/main" val="4182596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11.7 – SPSS (13/16)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33</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6A3B28E3-3496-454C-AE3A-4E696E56AF81}"/>
              </a:ext>
            </a:extLst>
          </p:cNvPr>
          <p:cNvSpPr/>
          <p:nvPr/>
        </p:nvSpPr>
        <p:spPr>
          <a:xfrm>
            <a:off x="2699792" y="3789040"/>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11.52</a:t>
            </a:r>
            <a:endParaRPr lang="en-GB" dirty="0"/>
          </a:p>
        </p:txBody>
      </p:sp>
      <p:pic>
        <p:nvPicPr>
          <p:cNvPr id="7" name="Picture 6">
            <a:extLst>
              <a:ext uri="{FF2B5EF4-FFF2-40B4-BE49-F238E27FC236}">
                <a16:creationId xmlns:a16="http://schemas.microsoft.com/office/drawing/2014/main" id="{4CBC6EC9-D967-4B4F-AB41-2EE9B1B3BADE}"/>
              </a:ext>
            </a:extLst>
          </p:cNvPr>
          <p:cNvPicPr/>
          <p:nvPr/>
        </p:nvPicPr>
        <p:blipFill>
          <a:blip r:embed="rId2"/>
          <a:stretch>
            <a:fillRect/>
          </a:stretch>
        </p:blipFill>
        <p:spPr>
          <a:xfrm>
            <a:off x="1194140" y="1412776"/>
            <a:ext cx="6906252" cy="2376264"/>
          </a:xfrm>
          <a:prstGeom prst="rect">
            <a:avLst/>
          </a:prstGeom>
        </p:spPr>
      </p:pic>
    </p:spTree>
    <p:extLst>
      <p:ext uri="{BB962C8B-B14F-4D97-AF65-F5344CB8AC3E}">
        <p14:creationId xmlns:p14="http://schemas.microsoft.com/office/powerpoint/2010/main" val="3999853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11.7 – SPSS (14/16)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34</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F64E8CC6-BF22-4D34-94D9-82C67FAF1DE9}"/>
              </a:ext>
            </a:extLst>
          </p:cNvPr>
          <p:cNvSpPr/>
          <p:nvPr/>
        </p:nvSpPr>
        <p:spPr>
          <a:xfrm>
            <a:off x="611560" y="1268760"/>
            <a:ext cx="1314784" cy="369332"/>
          </a:xfrm>
          <a:prstGeom prst="rect">
            <a:avLst/>
          </a:prstGeom>
          <a:solidFill>
            <a:schemeClr val="accent2">
              <a:lumMod val="20000"/>
              <a:lumOff val="80000"/>
            </a:schemeClr>
          </a:solidFill>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SPSS output</a:t>
            </a:r>
            <a:endParaRPr lang="en-GB" dirty="0"/>
          </a:p>
        </p:txBody>
      </p:sp>
      <p:sp>
        <p:nvSpPr>
          <p:cNvPr id="6" name="Rectangle 5">
            <a:extLst>
              <a:ext uri="{FF2B5EF4-FFF2-40B4-BE49-F238E27FC236}">
                <a16:creationId xmlns:a16="http://schemas.microsoft.com/office/drawing/2014/main" id="{ECE6D56E-9465-45A5-8686-63B717D76996}"/>
              </a:ext>
            </a:extLst>
          </p:cNvPr>
          <p:cNvSpPr/>
          <p:nvPr/>
        </p:nvSpPr>
        <p:spPr>
          <a:xfrm>
            <a:off x="611560" y="1772816"/>
            <a:ext cx="1314784" cy="1477328"/>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SPSS will come up with the following printout</a:t>
            </a:r>
            <a:endParaRPr lang="en-GB" dirty="0"/>
          </a:p>
        </p:txBody>
      </p:sp>
      <p:sp>
        <p:nvSpPr>
          <p:cNvPr id="8" name="Rectangle 7">
            <a:extLst>
              <a:ext uri="{FF2B5EF4-FFF2-40B4-BE49-F238E27FC236}">
                <a16:creationId xmlns:a16="http://schemas.microsoft.com/office/drawing/2014/main" id="{18AABADF-7D77-43BC-BC54-A978A7CA5A9E}"/>
              </a:ext>
            </a:extLst>
          </p:cNvPr>
          <p:cNvSpPr/>
          <p:nvPr/>
        </p:nvSpPr>
        <p:spPr>
          <a:xfrm>
            <a:off x="536003" y="5506748"/>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11.53</a:t>
            </a:r>
            <a:endParaRPr lang="en-GB" dirty="0"/>
          </a:p>
        </p:txBody>
      </p:sp>
      <p:pic>
        <p:nvPicPr>
          <p:cNvPr id="9" name="Picture 8">
            <a:extLst>
              <a:ext uri="{FF2B5EF4-FFF2-40B4-BE49-F238E27FC236}">
                <a16:creationId xmlns:a16="http://schemas.microsoft.com/office/drawing/2014/main" id="{5CD6095E-B340-48D5-9B18-EF42D2746FCE}"/>
              </a:ext>
            </a:extLst>
          </p:cNvPr>
          <p:cNvPicPr/>
          <p:nvPr/>
        </p:nvPicPr>
        <p:blipFill>
          <a:blip r:embed="rId2"/>
          <a:stretch>
            <a:fillRect/>
          </a:stretch>
        </p:blipFill>
        <p:spPr>
          <a:xfrm>
            <a:off x="2068882" y="1484784"/>
            <a:ext cx="6860806" cy="4464496"/>
          </a:xfrm>
          <a:prstGeom prst="rect">
            <a:avLst/>
          </a:prstGeom>
        </p:spPr>
      </p:pic>
    </p:spTree>
    <p:extLst>
      <p:ext uri="{BB962C8B-B14F-4D97-AF65-F5344CB8AC3E}">
        <p14:creationId xmlns:p14="http://schemas.microsoft.com/office/powerpoint/2010/main" val="1358226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11.7 – SPSS (15/16)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35</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6" name="Rectangle 5">
            <a:extLst>
              <a:ext uri="{FF2B5EF4-FFF2-40B4-BE49-F238E27FC236}">
                <a16:creationId xmlns:a16="http://schemas.microsoft.com/office/drawing/2014/main" id="{9C11400E-ADFF-4FAD-A9CE-A73EE55C3BD0}"/>
              </a:ext>
            </a:extLst>
          </p:cNvPr>
          <p:cNvSpPr/>
          <p:nvPr/>
        </p:nvSpPr>
        <p:spPr>
          <a:xfrm>
            <a:off x="500034" y="3703248"/>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11.54</a:t>
            </a:r>
            <a:endParaRPr lang="en-GB" dirty="0"/>
          </a:p>
        </p:txBody>
      </p:sp>
      <p:sp>
        <p:nvSpPr>
          <p:cNvPr id="8" name="Rectangle 7">
            <a:extLst>
              <a:ext uri="{FF2B5EF4-FFF2-40B4-BE49-F238E27FC236}">
                <a16:creationId xmlns:a16="http://schemas.microsoft.com/office/drawing/2014/main" id="{59A1984D-6A4F-4C38-ABA5-381AFC1CEEE4}"/>
              </a:ext>
            </a:extLst>
          </p:cNvPr>
          <p:cNvSpPr/>
          <p:nvPr/>
        </p:nvSpPr>
        <p:spPr>
          <a:xfrm>
            <a:off x="5808636" y="4293096"/>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11.55</a:t>
            </a:r>
            <a:endParaRPr lang="en-GB" dirty="0"/>
          </a:p>
        </p:txBody>
      </p:sp>
      <p:sp>
        <p:nvSpPr>
          <p:cNvPr id="9" name="Rectangle 8">
            <a:extLst>
              <a:ext uri="{FF2B5EF4-FFF2-40B4-BE49-F238E27FC236}">
                <a16:creationId xmlns:a16="http://schemas.microsoft.com/office/drawing/2014/main" id="{D6F88F72-B26A-4240-92F8-C49D819101C4}"/>
              </a:ext>
            </a:extLst>
          </p:cNvPr>
          <p:cNvSpPr/>
          <p:nvPr/>
        </p:nvSpPr>
        <p:spPr>
          <a:xfrm>
            <a:off x="500034" y="4754291"/>
            <a:ext cx="8315127" cy="1077218"/>
          </a:xfrm>
          <a:prstGeom prst="rect">
            <a:avLst/>
          </a:prstGeom>
          <a:solidFill>
            <a:schemeClr val="accent3">
              <a:lumMod val="20000"/>
              <a:lumOff val="80000"/>
            </a:schemeClr>
          </a:solidFill>
        </p:spPr>
        <p:txBody>
          <a:bodyPr wrap="square">
            <a:spAutoFit/>
          </a:bodyPr>
          <a:lstStyle/>
          <a:p>
            <a:r>
              <a:rPr lang="en-GB" sz="1600" dirty="0">
                <a:latin typeface="Calibri" panose="020F0502020204030204" pitchFamily="34" charset="0"/>
                <a:ea typeface="Times New Roman" panose="02020603050405020304" pitchFamily="18" charset="0"/>
                <a:cs typeface="Times New Roman" panose="02020603050405020304" pitchFamily="18" charset="0"/>
              </a:rPr>
              <a:t>From Figure 11.55, we observe the predicted (or forecast) value for time point 2020 is 11.0. The forecast values illustrated in Figure 11.55 are comparable to those calculated by Excel (11.04) and shown in Figure 11.35. However, you will notice that SPSS did not ask us to determine the value of alpha. It optimized it to find the smallest RMS.</a:t>
            </a:r>
            <a:endParaRPr lang="en-GB" sz="1600" dirty="0"/>
          </a:p>
        </p:txBody>
      </p:sp>
      <p:pic>
        <p:nvPicPr>
          <p:cNvPr id="10" name="Picture 9">
            <a:extLst>
              <a:ext uri="{FF2B5EF4-FFF2-40B4-BE49-F238E27FC236}">
                <a16:creationId xmlns:a16="http://schemas.microsoft.com/office/drawing/2014/main" id="{1E066FA6-9F45-4E11-B44F-18AF7F2ED5E8}"/>
              </a:ext>
            </a:extLst>
          </p:cNvPr>
          <p:cNvPicPr/>
          <p:nvPr/>
        </p:nvPicPr>
        <p:blipFill>
          <a:blip r:embed="rId2"/>
          <a:stretch>
            <a:fillRect/>
          </a:stretch>
        </p:blipFill>
        <p:spPr>
          <a:xfrm>
            <a:off x="527688" y="1461303"/>
            <a:ext cx="4980416" cy="2241945"/>
          </a:xfrm>
          <a:prstGeom prst="rect">
            <a:avLst/>
          </a:prstGeom>
        </p:spPr>
      </p:pic>
      <p:pic>
        <p:nvPicPr>
          <p:cNvPr id="11" name="Picture 10">
            <a:extLst>
              <a:ext uri="{FF2B5EF4-FFF2-40B4-BE49-F238E27FC236}">
                <a16:creationId xmlns:a16="http://schemas.microsoft.com/office/drawing/2014/main" id="{C8493C87-4517-48DD-B45A-6CB05F149671}"/>
              </a:ext>
            </a:extLst>
          </p:cNvPr>
          <p:cNvPicPr/>
          <p:nvPr/>
        </p:nvPicPr>
        <p:blipFill>
          <a:blip r:embed="rId3"/>
          <a:stretch>
            <a:fillRect/>
          </a:stretch>
        </p:blipFill>
        <p:spPr>
          <a:xfrm>
            <a:off x="5652120" y="1410918"/>
            <a:ext cx="3024336" cy="2818532"/>
          </a:xfrm>
          <a:prstGeom prst="rect">
            <a:avLst/>
          </a:prstGeom>
        </p:spPr>
      </p:pic>
    </p:spTree>
    <p:extLst>
      <p:ext uri="{BB962C8B-B14F-4D97-AF65-F5344CB8AC3E}">
        <p14:creationId xmlns:p14="http://schemas.microsoft.com/office/powerpoint/2010/main" val="2787313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Example 11.7 – SPSS (16/16)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36</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95AFFD54-036F-4D24-B3B3-28776E70D71C}"/>
              </a:ext>
            </a:extLst>
          </p:cNvPr>
          <p:cNvSpPr/>
          <p:nvPr/>
        </p:nvSpPr>
        <p:spPr>
          <a:xfrm>
            <a:off x="524434" y="1196752"/>
            <a:ext cx="8152021" cy="923330"/>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11.56 illustrates a graph plot for the observed date values, fitted predicted values from the smoothing model, lower and upper confidence limits, and the forecasted values for time point 60.</a:t>
            </a:r>
            <a:endParaRPr lang="en-GB" dirty="0"/>
          </a:p>
        </p:txBody>
      </p:sp>
      <p:sp>
        <p:nvSpPr>
          <p:cNvPr id="7" name="Rectangle 6">
            <a:extLst>
              <a:ext uri="{FF2B5EF4-FFF2-40B4-BE49-F238E27FC236}">
                <a16:creationId xmlns:a16="http://schemas.microsoft.com/office/drawing/2014/main" id="{4BE2038A-F8E3-4219-8BD0-BAB5BD274532}"/>
              </a:ext>
            </a:extLst>
          </p:cNvPr>
          <p:cNvSpPr/>
          <p:nvPr/>
        </p:nvSpPr>
        <p:spPr>
          <a:xfrm>
            <a:off x="524434" y="5458007"/>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11.56</a:t>
            </a:r>
            <a:endParaRPr lang="en-GB" dirty="0"/>
          </a:p>
        </p:txBody>
      </p:sp>
      <p:sp>
        <p:nvSpPr>
          <p:cNvPr id="8" name="Rectangle 7">
            <a:extLst>
              <a:ext uri="{FF2B5EF4-FFF2-40B4-BE49-F238E27FC236}">
                <a16:creationId xmlns:a16="http://schemas.microsoft.com/office/drawing/2014/main" id="{0EDE7824-78A9-41BA-9D94-455F320444C9}"/>
              </a:ext>
            </a:extLst>
          </p:cNvPr>
          <p:cNvSpPr/>
          <p:nvPr/>
        </p:nvSpPr>
        <p:spPr>
          <a:xfrm>
            <a:off x="5940152" y="2572375"/>
            <a:ext cx="2358008" cy="2862322"/>
          </a:xfrm>
          <a:prstGeom prst="rect">
            <a:avLst/>
          </a:prstGeom>
          <a:solidFill>
            <a:schemeClr val="accent3">
              <a:lumMod val="20000"/>
              <a:lumOff val="80000"/>
            </a:schemeClr>
          </a:solidFill>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Like single moving averages, simple exponential smoothing as a forecasting method can produce forecasts only one period ahead. To have longer, i.e. mid-range forecasts, a modification is needed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C2791CD-F70F-40C0-BDBB-8ECFD0F43C92}"/>
              </a:ext>
            </a:extLst>
          </p:cNvPr>
          <p:cNvPicPr/>
          <p:nvPr/>
        </p:nvPicPr>
        <p:blipFill>
          <a:blip r:embed="rId2"/>
          <a:stretch>
            <a:fillRect/>
          </a:stretch>
        </p:blipFill>
        <p:spPr>
          <a:xfrm>
            <a:off x="524434" y="2321387"/>
            <a:ext cx="5271702" cy="3136619"/>
          </a:xfrm>
          <a:prstGeom prst="rect">
            <a:avLst/>
          </a:prstGeom>
        </p:spPr>
      </p:pic>
    </p:spTree>
    <p:extLst>
      <p:ext uri="{BB962C8B-B14F-4D97-AF65-F5344CB8AC3E}">
        <p14:creationId xmlns:p14="http://schemas.microsoft.com/office/powerpoint/2010/main" val="1274402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Mid-range forecasting with exponential smoothing (1/2)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37</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dirty="0"/>
              <a:t>Glyn Davis &amp; Branko Pecar</a:t>
            </a:r>
            <a:endParaRPr lang="en-GB" b="0" dirty="0"/>
          </a:p>
        </p:txBody>
      </p:sp>
      <p:sp>
        <p:nvSpPr>
          <p:cNvPr id="5" name="Rectangle 4">
            <a:extLst>
              <a:ext uri="{FF2B5EF4-FFF2-40B4-BE49-F238E27FC236}">
                <a16:creationId xmlns:a16="http://schemas.microsoft.com/office/drawing/2014/main" id="{E17EAE1D-5255-40AA-86A8-C3F997D7F0C2}"/>
              </a:ext>
            </a:extLst>
          </p:cNvPr>
          <p:cNvSpPr/>
          <p:nvPr/>
        </p:nvSpPr>
        <p:spPr>
          <a:xfrm>
            <a:off x="555797" y="1227824"/>
            <a:ext cx="8064896" cy="1815882"/>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In order to use simple exponential smoothing beyond just a single forecast, we must add a few simple equations. Like equations (11.5) – (11.8), we need to introduce </a:t>
            </a:r>
            <a:r>
              <a:rPr lang="en-GB" sz="16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double exponential smoothing</a:t>
            </a:r>
            <a:r>
              <a:rPr lang="en-GB" sz="1600" dirty="0">
                <a:latin typeface="Calibri" panose="020F0502020204030204" pitchFamily="34" charset="0"/>
                <a:ea typeface="Times New Roman" panose="02020603050405020304" pitchFamily="18" charset="0"/>
                <a:cs typeface="Times New Roman" panose="02020603050405020304" pitchFamily="18" charset="0"/>
              </a:rPr>
              <a:t> values (</a:t>
            </a:r>
            <a:r>
              <a:rPr lang="en-GB" sz="16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DES</a:t>
            </a:r>
            <a:r>
              <a:rPr lang="en-GB" sz="1600" dirty="0">
                <a:latin typeface="Calibri" panose="020F0502020204030204" pitchFamily="34" charset="0"/>
                <a:ea typeface="Times New Roman" panose="02020603050405020304" pitchFamily="18" charset="0"/>
                <a:cs typeface="Times New Roman" panose="02020603050405020304" pitchFamily="18" charset="0"/>
              </a:rPr>
              <a:t>) and the related parameters a</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t</a:t>
            </a:r>
            <a:r>
              <a:rPr lang="en-GB" sz="1600" dirty="0">
                <a:latin typeface="Calibri" panose="020F0502020204030204" pitchFamily="34" charset="0"/>
                <a:ea typeface="Times New Roman" panose="02020603050405020304" pitchFamily="18" charset="0"/>
                <a:cs typeface="Times New Roman" panose="02020603050405020304" pitchFamily="18" charset="0"/>
              </a:rPr>
              <a:t> and </a:t>
            </a:r>
            <a:r>
              <a:rPr lang="en-GB" sz="1600" dirty="0" err="1">
                <a:latin typeface="Calibri" panose="020F0502020204030204" pitchFamily="34" charset="0"/>
                <a:ea typeface="Times New Roman" panose="02020603050405020304" pitchFamily="18" charset="0"/>
                <a:cs typeface="Times New Roman" panose="02020603050405020304" pitchFamily="18" charset="0"/>
              </a:rPr>
              <a:t>b</a:t>
            </a:r>
            <a:r>
              <a:rPr lang="en-GB" sz="1600" baseline="-25000" dirty="0" err="1">
                <a:latin typeface="Calibri" panose="020F0502020204030204" pitchFamily="34" charset="0"/>
                <a:ea typeface="Times New Roman" panose="02020603050405020304" pitchFamily="18" charset="0"/>
                <a:cs typeface="Times New Roman" panose="02020603050405020304" pitchFamily="18" charset="0"/>
              </a:rPr>
              <a:t>t</a:t>
            </a:r>
            <a:r>
              <a:rPr lang="en-GB" sz="1600" dirty="0">
                <a:latin typeface="Calibri" panose="020F0502020204030204" pitchFamily="34" charset="0"/>
                <a:ea typeface="Times New Roman" panose="02020603050405020304" pitchFamily="18" charset="0"/>
                <a:cs typeface="Times New Roman" panose="02020603050405020304" pitchFamily="18" charset="0"/>
              </a:rPr>
              <a:t> that will be used to produce linear forecasts beyond just one future value. To apply the analogy with the double moving averages, we can say that double exponential smoothing values are exponentially smoothed values of the exponentially smoothed values. Single exponential smoothing (SES) equation (11.14) could be applied to construct double exponentially smoothed (DES) values: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F7349BA-E787-405C-A070-49E490FA83E3}"/>
              </a:ext>
            </a:extLst>
          </p:cNvPr>
          <p:cNvSpPr/>
          <p:nvPr/>
        </p:nvSpPr>
        <p:spPr>
          <a:xfrm>
            <a:off x="539552" y="3869030"/>
            <a:ext cx="8064896" cy="830997"/>
          </a:xfrm>
          <a:prstGeom prst="rect">
            <a:avLst/>
          </a:prstGeom>
        </p:spPr>
        <p:txBody>
          <a:bodyPr wrap="square">
            <a:spAutoFit/>
          </a:bodyPr>
          <a:lstStyle/>
          <a:p>
            <a:r>
              <a:rPr lang="en-GB" sz="1600" dirty="0">
                <a:latin typeface="+mn-lt"/>
              </a:rPr>
              <a:t>We are using a single apostrophe (S’) to symbolize single (SES) and a double apostrophe (S”) to symbolize double exponentially smoothed (DES) values. Again, using the analogy with the DMA forecasting method, double exponential smoothing (DES) forecasting method is:</a:t>
            </a:r>
          </a:p>
        </p:txBody>
      </p:sp>
      <p:pic>
        <p:nvPicPr>
          <p:cNvPr id="7" name="Picture 6">
            <a:extLst>
              <a:ext uri="{FF2B5EF4-FFF2-40B4-BE49-F238E27FC236}">
                <a16:creationId xmlns:a16="http://schemas.microsoft.com/office/drawing/2014/main" id="{36C39C09-DB07-4419-B14A-16A8B20665F0}"/>
              </a:ext>
            </a:extLst>
          </p:cNvPr>
          <p:cNvPicPr>
            <a:picLocks noChangeAspect="1"/>
          </p:cNvPicPr>
          <p:nvPr/>
        </p:nvPicPr>
        <p:blipFill>
          <a:blip r:embed="rId2"/>
          <a:stretch>
            <a:fillRect/>
          </a:stretch>
        </p:blipFill>
        <p:spPr>
          <a:xfrm>
            <a:off x="650479" y="3122854"/>
            <a:ext cx="8064896" cy="403235"/>
          </a:xfrm>
          <a:prstGeom prst="rect">
            <a:avLst/>
          </a:prstGeom>
        </p:spPr>
      </p:pic>
      <p:pic>
        <p:nvPicPr>
          <p:cNvPr id="8" name="Picture 7">
            <a:extLst>
              <a:ext uri="{FF2B5EF4-FFF2-40B4-BE49-F238E27FC236}">
                <a16:creationId xmlns:a16="http://schemas.microsoft.com/office/drawing/2014/main" id="{E3403903-927D-455B-9DA8-928526517C06}"/>
              </a:ext>
            </a:extLst>
          </p:cNvPr>
          <p:cNvPicPr>
            <a:picLocks noChangeAspect="1"/>
          </p:cNvPicPr>
          <p:nvPr/>
        </p:nvPicPr>
        <p:blipFill>
          <a:blip r:embed="rId3"/>
          <a:stretch>
            <a:fillRect/>
          </a:stretch>
        </p:blipFill>
        <p:spPr>
          <a:xfrm>
            <a:off x="650479" y="4928306"/>
            <a:ext cx="8025978" cy="329493"/>
          </a:xfrm>
          <a:prstGeom prst="rect">
            <a:avLst/>
          </a:prstGeom>
        </p:spPr>
      </p:pic>
    </p:spTree>
    <p:extLst>
      <p:ext uri="{BB962C8B-B14F-4D97-AF65-F5344CB8AC3E}">
        <p14:creationId xmlns:p14="http://schemas.microsoft.com/office/powerpoint/2010/main" val="429472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Mid-range forecasting with exponential smoothing (2/2)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38</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FA426A99-4676-4B9D-8108-527D8BCDD195}"/>
              </a:ext>
            </a:extLst>
          </p:cNvPr>
          <p:cNvSpPr/>
          <p:nvPr/>
        </p:nvSpPr>
        <p:spPr>
          <a:xfrm>
            <a:off x="500034" y="1268760"/>
            <a:ext cx="8248430" cy="369332"/>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only difference is that the coefficients a</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 and </a:t>
            </a:r>
            <a:r>
              <a:rPr lang="en-GB" dirty="0" err="1">
                <a:latin typeface="Calibri" panose="020F0502020204030204" pitchFamily="34" charset="0"/>
                <a:ea typeface="Times New Roman" panose="02020603050405020304" pitchFamily="18" charset="0"/>
                <a:cs typeface="Times New Roman" panose="02020603050405020304" pitchFamily="18" charset="0"/>
              </a:rPr>
              <a:t>b</a:t>
            </a:r>
            <a:r>
              <a:rPr lang="en-GB" baseline="-25000" dirty="0" err="1">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 are calculated as: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323F683-5E59-4B02-B252-12272CE920E5}"/>
              </a:ext>
            </a:extLst>
          </p:cNvPr>
          <p:cNvPicPr>
            <a:picLocks noChangeAspect="1"/>
          </p:cNvPicPr>
          <p:nvPr/>
        </p:nvPicPr>
        <p:blipFill>
          <a:blip r:embed="rId2"/>
          <a:stretch>
            <a:fillRect/>
          </a:stretch>
        </p:blipFill>
        <p:spPr>
          <a:xfrm>
            <a:off x="581735" y="2126132"/>
            <a:ext cx="8190258" cy="1302868"/>
          </a:xfrm>
          <a:prstGeom prst="rect">
            <a:avLst/>
          </a:prstGeom>
        </p:spPr>
      </p:pic>
    </p:spTree>
    <p:extLst>
      <p:ext uri="{BB962C8B-B14F-4D97-AF65-F5344CB8AC3E}">
        <p14:creationId xmlns:p14="http://schemas.microsoft.com/office/powerpoint/2010/main" val="257361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Example 11.8 – Excel (1/2)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39</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C2E064AA-52AA-415B-8FC5-06306CB41A38}"/>
              </a:ext>
            </a:extLst>
          </p:cNvPr>
          <p:cNvSpPr/>
          <p:nvPr/>
        </p:nvSpPr>
        <p:spPr>
          <a:xfrm>
            <a:off x="484350" y="1296588"/>
            <a:ext cx="3927950" cy="2031325"/>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In Example 11.4 we produced forecasts using the DMA (Double Moving Average) method. In the following Example 11.8, we will use the same data set and produce forecasts using the DES (Double Exponential Smoothing) method. </a:t>
            </a:r>
            <a:endParaRPr lang="en-GB" dirty="0"/>
          </a:p>
        </p:txBody>
      </p:sp>
      <p:sp>
        <p:nvSpPr>
          <p:cNvPr id="7" name="Rectangle 6">
            <a:extLst>
              <a:ext uri="{FF2B5EF4-FFF2-40B4-BE49-F238E27FC236}">
                <a16:creationId xmlns:a16="http://schemas.microsoft.com/office/drawing/2014/main" id="{3786707C-13FE-43B4-ADC1-3983223560B1}"/>
              </a:ext>
            </a:extLst>
          </p:cNvPr>
          <p:cNvSpPr/>
          <p:nvPr/>
        </p:nvSpPr>
        <p:spPr>
          <a:xfrm>
            <a:off x="4426718" y="5549969"/>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11.57</a:t>
            </a:r>
            <a:endParaRPr lang="en-GB" dirty="0"/>
          </a:p>
        </p:txBody>
      </p:sp>
      <p:pic>
        <p:nvPicPr>
          <p:cNvPr id="8" name="Picture 7">
            <a:extLst>
              <a:ext uri="{FF2B5EF4-FFF2-40B4-BE49-F238E27FC236}">
                <a16:creationId xmlns:a16="http://schemas.microsoft.com/office/drawing/2014/main" id="{9FFC18F1-F6CD-4B30-B8B2-3598A9F01289}"/>
              </a:ext>
            </a:extLst>
          </p:cNvPr>
          <p:cNvPicPr/>
          <p:nvPr/>
        </p:nvPicPr>
        <p:blipFill>
          <a:blip r:embed="rId2"/>
          <a:stretch>
            <a:fillRect/>
          </a:stretch>
        </p:blipFill>
        <p:spPr>
          <a:xfrm>
            <a:off x="4404795" y="1296587"/>
            <a:ext cx="4271661" cy="4253381"/>
          </a:xfrm>
          <a:prstGeom prst="rect">
            <a:avLst/>
          </a:prstGeom>
        </p:spPr>
      </p:pic>
    </p:spTree>
    <p:extLst>
      <p:ext uri="{BB962C8B-B14F-4D97-AF65-F5344CB8AC3E}">
        <p14:creationId xmlns:p14="http://schemas.microsoft.com/office/powerpoint/2010/main" val="258456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solidFill>
            <a:schemeClr val="accent2">
              <a:lumMod val="20000"/>
              <a:lumOff val="80000"/>
            </a:schemeClr>
          </a:solidFill>
        </p:spPr>
        <p:txBody>
          <a:bodyPr/>
          <a:lstStyle/>
          <a:p>
            <a:r>
              <a:rPr lang="en-GB" dirty="0"/>
              <a:t>Part 2 Exponential smoothing (1/7)</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4</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7" name="Rectangle 6">
            <a:extLst>
              <a:ext uri="{FF2B5EF4-FFF2-40B4-BE49-F238E27FC236}">
                <a16:creationId xmlns:a16="http://schemas.microsoft.com/office/drawing/2014/main" id="{3821AE4F-85A0-4F47-98A0-8903A40167BA}"/>
              </a:ext>
            </a:extLst>
          </p:cNvPr>
          <p:cNvSpPr/>
          <p:nvPr/>
        </p:nvSpPr>
        <p:spPr>
          <a:xfrm>
            <a:off x="510572" y="1268760"/>
            <a:ext cx="8165883" cy="1077218"/>
          </a:xfrm>
          <a:prstGeom prst="rect">
            <a:avLst/>
          </a:prstGeom>
        </p:spPr>
        <p:txBody>
          <a:bodyPr wrap="square">
            <a:spAutoFit/>
          </a:bodyPr>
          <a:lstStyle/>
          <a:p>
            <a:r>
              <a:rPr lang="en-GB" sz="1600" dirty="0">
                <a:latin typeface="Calibri" panose="020F0502020204030204" pitchFamily="34" charset="0"/>
                <a:ea typeface="Times New Roman" panose="02020603050405020304" pitchFamily="18" charset="0"/>
                <a:cs typeface="Times New Roman" panose="02020603050405020304" pitchFamily="18" charset="0"/>
              </a:rPr>
              <a:t>In order to introduce the </a:t>
            </a:r>
            <a:r>
              <a:rPr lang="en-GB" sz="16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exponential smoothing</a:t>
            </a:r>
            <a:r>
              <a:rPr lang="en-GB" sz="1600" dirty="0">
                <a:latin typeface="Calibri" panose="020F0502020204030204" pitchFamily="34" charset="0"/>
                <a:ea typeface="Times New Roman" panose="02020603050405020304" pitchFamily="18" charset="0"/>
                <a:cs typeface="Times New Roman" panose="02020603050405020304" pitchFamily="18" charset="0"/>
              </a:rPr>
              <a:t> method, we need to assume that one of the ways to think about observations in a time series is to say that the previous value in the series (y</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t-1</a:t>
            </a:r>
            <a:r>
              <a:rPr lang="en-GB" sz="1600" dirty="0">
                <a:latin typeface="Calibri" panose="020F0502020204030204" pitchFamily="34" charset="0"/>
                <a:ea typeface="Times New Roman" panose="02020603050405020304" pitchFamily="18" charset="0"/>
                <a:cs typeface="Times New Roman" panose="02020603050405020304" pitchFamily="18" charset="0"/>
              </a:rPr>
              <a:t>), plus some error element (e</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t</a:t>
            </a:r>
            <a:r>
              <a:rPr lang="en-GB" sz="1600" dirty="0">
                <a:latin typeface="Calibri" panose="020F0502020204030204" pitchFamily="34" charset="0"/>
                <a:ea typeface="Times New Roman" panose="02020603050405020304" pitchFamily="18" charset="0"/>
                <a:cs typeface="Times New Roman" panose="02020603050405020304" pitchFamily="18" charset="0"/>
              </a:rPr>
              <a:t>), is the best predictor of the current value (        ). This can be expressed by equation (11.10).</a:t>
            </a:r>
          </a:p>
        </p:txBody>
      </p:sp>
      <p:pic>
        <p:nvPicPr>
          <p:cNvPr id="8" name="Picture 7">
            <a:extLst>
              <a:ext uri="{FF2B5EF4-FFF2-40B4-BE49-F238E27FC236}">
                <a16:creationId xmlns:a16="http://schemas.microsoft.com/office/drawing/2014/main" id="{80ABE27C-326B-42E8-8592-76191580A306}"/>
              </a:ext>
            </a:extLst>
          </p:cNvPr>
          <p:cNvPicPr>
            <a:picLocks noChangeAspect="1"/>
          </p:cNvPicPr>
          <p:nvPr/>
        </p:nvPicPr>
        <p:blipFill>
          <a:blip r:embed="rId2"/>
          <a:stretch>
            <a:fillRect/>
          </a:stretch>
        </p:blipFill>
        <p:spPr>
          <a:xfrm>
            <a:off x="7020272" y="1782592"/>
            <a:ext cx="295238" cy="314286"/>
          </a:xfrm>
          <a:prstGeom prst="rect">
            <a:avLst/>
          </a:prstGeom>
        </p:spPr>
      </p:pic>
      <p:sp>
        <p:nvSpPr>
          <p:cNvPr id="11" name="Rectangle 10">
            <a:extLst>
              <a:ext uri="{FF2B5EF4-FFF2-40B4-BE49-F238E27FC236}">
                <a16:creationId xmlns:a16="http://schemas.microsoft.com/office/drawing/2014/main" id="{73839A8D-6FE3-4F0E-8E12-F337A1F21BE2}"/>
              </a:ext>
            </a:extLst>
          </p:cNvPr>
          <p:cNvSpPr/>
          <p:nvPr/>
        </p:nvSpPr>
        <p:spPr>
          <a:xfrm>
            <a:off x="531011" y="3235498"/>
            <a:ext cx="8165883" cy="830997"/>
          </a:xfrm>
          <a:prstGeom prst="rect">
            <a:avLst/>
          </a:prstGeom>
          <a:solidFill>
            <a:schemeClr val="accent3">
              <a:lumMod val="20000"/>
              <a:lumOff val="80000"/>
            </a:schemeClr>
          </a:solidFill>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Remember equation (10.1) from the previous chapter? It states that Y = T + R, which is a similar principle we are using here, only we are now using the previous value y</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t-1</a:t>
            </a:r>
            <a:r>
              <a:rPr lang="en-GB" sz="1600" dirty="0">
                <a:latin typeface="Calibri" panose="020F0502020204030204" pitchFamily="34" charset="0"/>
                <a:ea typeface="Times New Roman" panose="02020603050405020304" pitchFamily="18" charset="0"/>
                <a:cs typeface="Times New Roman" panose="02020603050405020304" pitchFamily="18" charset="0"/>
              </a:rPr>
              <a:t> instead of the trend value T.</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F3BC9E9-FA72-4432-B12D-04D4EE37B737}"/>
              </a:ext>
            </a:extLst>
          </p:cNvPr>
          <p:cNvSpPr/>
          <p:nvPr/>
        </p:nvSpPr>
        <p:spPr>
          <a:xfrm>
            <a:off x="526658" y="4315595"/>
            <a:ext cx="8305299" cy="1569660"/>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When the value of y</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t-1</a:t>
            </a:r>
            <a:r>
              <a:rPr lang="en-GB" sz="1600" dirty="0">
                <a:latin typeface="Calibri" panose="020F0502020204030204" pitchFamily="34" charset="0"/>
                <a:ea typeface="Times New Roman" panose="02020603050405020304" pitchFamily="18" charset="0"/>
                <a:cs typeface="Times New Roman" panose="02020603050405020304" pitchFamily="18" charset="0"/>
              </a:rPr>
              <a:t> changes over time by going upwards or downwards (non-stationary time series), then more recent observations are more important than older observations and they should be appropriately weighted. Simple exponential smoothing is a forecasting method that applies </a:t>
            </a:r>
            <a:r>
              <a:rPr lang="en-GB" sz="1600" b="1" dirty="0">
                <a:latin typeface="Calibri" panose="020F0502020204030204" pitchFamily="34" charset="0"/>
                <a:ea typeface="Times New Roman" panose="02020603050405020304" pitchFamily="18" charset="0"/>
                <a:cs typeface="Times New Roman" panose="02020603050405020304" pitchFamily="18" charset="0"/>
              </a:rPr>
              <a:t>unequal</a:t>
            </a:r>
            <a:r>
              <a:rPr lang="en-GB" sz="1600" dirty="0">
                <a:latin typeface="Calibri" panose="020F0502020204030204" pitchFamily="34" charset="0"/>
                <a:ea typeface="Times New Roman" panose="02020603050405020304" pitchFamily="18" charset="0"/>
                <a:cs typeface="Times New Roman" panose="02020603050405020304" pitchFamily="18" charset="0"/>
              </a:rPr>
              <a:t> weights to the time series data, i.e. we have a power to decide if older or more recent data should gain more weight in deciding about the future. Let’s explain how we are going to get to this formula.</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2974CDA-3F51-4BC8-8FB5-AD6876C0BA23}"/>
              </a:ext>
            </a:extLst>
          </p:cNvPr>
          <p:cNvPicPr>
            <a:picLocks noChangeAspect="1"/>
          </p:cNvPicPr>
          <p:nvPr/>
        </p:nvPicPr>
        <p:blipFill>
          <a:blip r:embed="rId3"/>
          <a:stretch>
            <a:fillRect/>
          </a:stretch>
        </p:blipFill>
        <p:spPr>
          <a:xfrm>
            <a:off x="526658" y="2391976"/>
            <a:ext cx="8153477" cy="467834"/>
          </a:xfrm>
          <a:prstGeom prst="rect">
            <a:avLst/>
          </a:prstGeom>
        </p:spPr>
      </p:pic>
    </p:spTree>
    <p:extLst>
      <p:ext uri="{BB962C8B-B14F-4D97-AF65-F5344CB8AC3E}">
        <p14:creationId xmlns:p14="http://schemas.microsoft.com/office/powerpoint/2010/main" val="1495912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Example 11.8 – Excel (2/2)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40</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13E69DFE-5D9C-4E3A-B129-853F92321370}"/>
              </a:ext>
            </a:extLst>
          </p:cNvPr>
          <p:cNvSpPr/>
          <p:nvPr/>
        </p:nvSpPr>
        <p:spPr>
          <a:xfrm>
            <a:off x="508432" y="1268760"/>
            <a:ext cx="4423608" cy="1754326"/>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As before, the past forecasts, or the DES fit of the existing time series is given in cells H4:H62. However, the future forecasts are given in cells H63:H67 and they were calculated using equation (11.17). Example below shows these calculations: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BE91A13F-5E12-4C94-A14A-8F2D934A016B}"/>
              </a:ext>
            </a:extLst>
          </p:cNvPr>
          <p:cNvSpPr/>
          <p:nvPr/>
        </p:nvSpPr>
        <p:spPr>
          <a:xfrm>
            <a:off x="1835696" y="3654853"/>
            <a:ext cx="2196824" cy="1754326"/>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chart in Figure 11.58 shows the final result, i.e. the graph of the original time series and its DES forecasts.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6017A612-0663-4F07-BFE8-2B3E7B0ECF65}"/>
              </a:ext>
            </a:extLst>
          </p:cNvPr>
          <p:cNvPicPr>
            <a:picLocks noChangeAspect="1"/>
          </p:cNvPicPr>
          <p:nvPr/>
        </p:nvPicPr>
        <p:blipFill>
          <a:blip r:embed="rId2"/>
          <a:stretch>
            <a:fillRect/>
          </a:stretch>
        </p:blipFill>
        <p:spPr>
          <a:xfrm>
            <a:off x="5118336" y="1287218"/>
            <a:ext cx="3392801" cy="1754326"/>
          </a:xfrm>
          <a:prstGeom prst="rect">
            <a:avLst/>
          </a:prstGeom>
        </p:spPr>
      </p:pic>
      <p:pic>
        <p:nvPicPr>
          <p:cNvPr id="10" name="Picture 9">
            <a:extLst>
              <a:ext uri="{FF2B5EF4-FFF2-40B4-BE49-F238E27FC236}">
                <a16:creationId xmlns:a16="http://schemas.microsoft.com/office/drawing/2014/main" id="{EF5C74F9-072B-4649-9BCE-567EBA87B4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183344"/>
            <a:ext cx="4717728" cy="2765936"/>
          </a:xfrm>
          <a:prstGeom prst="rect">
            <a:avLst/>
          </a:prstGeom>
          <a:noFill/>
        </p:spPr>
      </p:pic>
    </p:spTree>
    <p:extLst>
      <p:ext uri="{BB962C8B-B14F-4D97-AF65-F5344CB8AC3E}">
        <p14:creationId xmlns:p14="http://schemas.microsoft.com/office/powerpoint/2010/main" val="1842135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Example 11.8 – SPSS (1/7)</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41</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A258F6C8-5C1E-482E-89B3-310EEFFD9682}"/>
              </a:ext>
            </a:extLst>
          </p:cNvPr>
          <p:cNvSpPr/>
          <p:nvPr/>
        </p:nvSpPr>
        <p:spPr>
          <a:xfrm>
            <a:off x="521821" y="1268760"/>
            <a:ext cx="2321987" cy="2031325"/>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Input data into SPSS and include dates (Figure 11.38 to Figure 11.44 are identical to this implementation) as illustrated in Figures 11.59 and 11.60.</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9EFB199-E557-431C-A0D5-A2B64E97F3B6}"/>
              </a:ext>
            </a:extLst>
          </p:cNvPr>
          <p:cNvPicPr/>
          <p:nvPr/>
        </p:nvPicPr>
        <p:blipFill>
          <a:blip r:embed="rId2"/>
          <a:stretch>
            <a:fillRect/>
          </a:stretch>
        </p:blipFill>
        <p:spPr>
          <a:xfrm>
            <a:off x="4283968" y="1268760"/>
            <a:ext cx="4452319" cy="1800200"/>
          </a:xfrm>
          <a:prstGeom prst="rect">
            <a:avLst/>
          </a:prstGeom>
        </p:spPr>
      </p:pic>
      <p:sp>
        <p:nvSpPr>
          <p:cNvPr id="8" name="Rectangle 7">
            <a:extLst>
              <a:ext uri="{FF2B5EF4-FFF2-40B4-BE49-F238E27FC236}">
                <a16:creationId xmlns:a16="http://schemas.microsoft.com/office/drawing/2014/main" id="{40224528-92CA-425B-9EF5-2D79691A2F52}"/>
              </a:ext>
            </a:extLst>
          </p:cNvPr>
          <p:cNvSpPr/>
          <p:nvPr/>
        </p:nvSpPr>
        <p:spPr>
          <a:xfrm>
            <a:off x="4211960" y="3100318"/>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11.59</a:t>
            </a:r>
            <a:endParaRPr lang="en-GB" dirty="0"/>
          </a:p>
        </p:txBody>
      </p:sp>
      <p:sp>
        <p:nvSpPr>
          <p:cNvPr id="9" name="Rectangle 8">
            <a:extLst>
              <a:ext uri="{FF2B5EF4-FFF2-40B4-BE49-F238E27FC236}">
                <a16:creationId xmlns:a16="http://schemas.microsoft.com/office/drawing/2014/main" id="{4C02F181-9DF7-46CF-BD81-C1CC2D1C075C}"/>
              </a:ext>
            </a:extLst>
          </p:cNvPr>
          <p:cNvSpPr/>
          <p:nvPr/>
        </p:nvSpPr>
        <p:spPr>
          <a:xfrm>
            <a:off x="4195720" y="5468017"/>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11.60</a:t>
            </a:r>
            <a:endParaRPr lang="en-GB" dirty="0"/>
          </a:p>
        </p:txBody>
      </p:sp>
      <p:sp>
        <p:nvSpPr>
          <p:cNvPr id="10" name="Rectangle 9">
            <a:extLst>
              <a:ext uri="{FF2B5EF4-FFF2-40B4-BE49-F238E27FC236}">
                <a16:creationId xmlns:a16="http://schemas.microsoft.com/office/drawing/2014/main" id="{960B390B-7408-4FEF-8E53-1AB9AE2EB5D7}"/>
              </a:ext>
            </a:extLst>
          </p:cNvPr>
          <p:cNvSpPr/>
          <p:nvPr/>
        </p:nvSpPr>
        <p:spPr>
          <a:xfrm>
            <a:off x="1619672" y="4267688"/>
            <a:ext cx="2633721" cy="646331"/>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Notice the forecast time points are 60 – 64.</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E2F2878C-C3B2-4CDA-B061-F4DC732DE913}"/>
              </a:ext>
            </a:extLst>
          </p:cNvPr>
          <p:cNvPicPr/>
          <p:nvPr/>
        </p:nvPicPr>
        <p:blipFill>
          <a:blip r:embed="rId3"/>
          <a:stretch>
            <a:fillRect/>
          </a:stretch>
        </p:blipFill>
        <p:spPr>
          <a:xfrm>
            <a:off x="4253393" y="3501008"/>
            <a:ext cx="4482894" cy="2068852"/>
          </a:xfrm>
          <a:prstGeom prst="rect">
            <a:avLst/>
          </a:prstGeom>
        </p:spPr>
      </p:pic>
    </p:spTree>
    <p:extLst>
      <p:ext uri="{BB962C8B-B14F-4D97-AF65-F5344CB8AC3E}">
        <p14:creationId xmlns:p14="http://schemas.microsoft.com/office/powerpoint/2010/main" val="1475545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Example 11.8 – SPSS (2/7)</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42</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1CD02D3B-7791-477F-9ECF-236DEC8DD0B1}"/>
              </a:ext>
            </a:extLst>
          </p:cNvPr>
          <p:cNvSpPr/>
          <p:nvPr/>
        </p:nvSpPr>
        <p:spPr>
          <a:xfrm>
            <a:off x="447498" y="1268760"/>
            <a:ext cx="2695752" cy="2585323"/>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Select </a:t>
            </a:r>
            <a:r>
              <a:rPr lang="en-GB" u="sng" dirty="0">
                <a:latin typeface="Calibri" panose="020F0502020204030204" pitchFamily="34" charset="0"/>
                <a:ea typeface="Times New Roman" panose="02020603050405020304" pitchFamily="18" charset="0"/>
                <a:cs typeface="Times New Roman" panose="02020603050405020304" pitchFamily="18" charset="0"/>
              </a:rPr>
              <a:t>A</a:t>
            </a:r>
            <a:r>
              <a:rPr lang="en-GB" dirty="0">
                <a:latin typeface="Calibri" panose="020F0502020204030204" pitchFamily="34" charset="0"/>
                <a:ea typeface="Times New Roman" panose="02020603050405020304" pitchFamily="18" charset="0"/>
                <a:cs typeface="Times New Roman" panose="02020603050405020304" pitchFamily="18" charset="0"/>
              </a:rPr>
              <a:t>nalyze &gt; Forecas</a:t>
            </a:r>
            <a:r>
              <a:rPr lang="en-GB" u="sng"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ing &gt; </a:t>
            </a:r>
            <a:r>
              <a:rPr lang="en-GB" u="sng" dirty="0">
                <a:latin typeface="Calibri" panose="020F0502020204030204" pitchFamily="34" charset="0"/>
                <a:ea typeface="Times New Roman" panose="02020603050405020304" pitchFamily="18" charset="0"/>
                <a:cs typeface="Times New Roman" panose="02020603050405020304" pitchFamily="18" charset="0"/>
              </a:rPr>
              <a:t>C</a:t>
            </a:r>
            <a:r>
              <a:rPr lang="en-GB" dirty="0">
                <a:latin typeface="Calibri" panose="020F0502020204030204" pitchFamily="34" charset="0"/>
                <a:ea typeface="Times New Roman" panose="02020603050405020304" pitchFamily="18" charset="0"/>
                <a:cs typeface="Times New Roman" panose="02020603050405020304" pitchFamily="18" charset="0"/>
              </a:rPr>
              <a:t>reate Traditional Models</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Transfer Series into </a:t>
            </a:r>
            <a:r>
              <a:rPr lang="en-GB" u="sng" dirty="0">
                <a:latin typeface="Calibri" panose="020F0502020204030204" pitchFamily="34" charset="0"/>
                <a:ea typeface="Times New Roman" panose="02020603050405020304" pitchFamily="18" charset="0"/>
                <a:cs typeface="Times New Roman" panose="02020603050405020304" pitchFamily="18" charset="0"/>
              </a:rPr>
              <a:t>D</a:t>
            </a:r>
            <a:r>
              <a:rPr lang="en-GB" dirty="0">
                <a:latin typeface="Calibri" panose="020F0502020204030204" pitchFamily="34" charset="0"/>
                <a:ea typeface="Times New Roman" panose="02020603050405020304" pitchFamily="18" charset="0"/>
                <a:cs typeface="Times New Roman" panose="02020603050405020304" pitchFamily="18" charset="0"/>
              </a:rPr>
              <a:t>ependent Variables box</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Choose </a:t>
            </a:r>
            <a:r>
              <a:rPr lang="en-GB" u="sng" dirty="0">
                <a:latin typeface="Calibri" panose="020F0502020204030204" pitchFamily="34" charset="0"/>
                <a:ea typeface="Times New Roman" panose="02020603050405020304" pitchFamily="18" charset="0"/>
                <a:cs typeface="Times New Roman" panose="02020603050405020304" pitchFamily="18" charset="0"/>
              </a:rPr>
              <a:t>M</a:t>
            </a:r>
            <a:r>
              <a:rPr lang="en-GB" dirty="0">
                <a:latin typeface="Calibri" panose="020F0502020204030204" pitchFamily="34" charset="0"/>
                <a:ea typeface="Times New Roman" panose="02020603050405020304" pitchFamily="18" charset="0"/>
                <a:cs typeface="Times New Roman" panose="02020603050405020304" pitchFamily="18" charset="0"/>
              </a:rPr>
              <a:t>ethod: Exponential Smoothing</a:t>
            </a:r>
            <a:endParaRPr lang="en-GB" dirty="0"/>
          </a:p>
        </p:txBody>
      </p:sp>
      <p:pic>
        <p:nvPicPr>
          <p:cNvPr id="6" name="Picture 5">
            <a:extLst>
              <a:ext uri="{FF2B5EF4-FFF2-40B4-BE49-F238E27FC236}">
                <a16:creationId xmlns:a16="http://schemas.microsoft.com/office/drawing/2014/main" id="{A3427C12-2612-44DA-ADEF-79E6274D6126}"/>
              </a:ext>
            </a:extLst>
          </p:cNvPr>
          <p:cNvPicPr/>
          <p:nvPr/>
        </p:nvPicPr>
        <p:blipFill>
          <a:blip r:embed="rId2"/>
          <a:stretch>
            <a:fillRect/>
          </a:stretch>
        </p:blipFill>
        <p:spPr>
          <a:xfrm>
            <a:off x="4211960" y="1247550"/>
            <a:ext cx="4503415" cy="4269682"/>
          </a:xfrm>
          <a:prstGeom prst="rect">
            <a:avLst/>
          </a:prstGeom>
        </p:spPr>
      </p:pic>
      <p:sp>
        <p:nvSpPr>
          <p:cNvPr id="7" name="Rectangle 6">
            <a:extLst>
              <a:ext uri="{FF2B5EF4-FFF2-40B4-BE49-F238E27FC236}">
                <a16:creationId xmlns:a16="http://schemas.microsoft.com/office/drawing/2014/main" id="{4CC13CE7-E967-4DA8-BB18-41C2AD05B6C7}"/>
              </a:ext>
            </a:extLst>
          </p:cNvPr>
          <p:cNvSpPr/>
          <p:nvPr/>
        </p:nvSpPr>
        <p:spPr>
          <a:xfrm>
            <a:off x="4139952" y="5515668"/>
            <a:ext cx="134543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11.61</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720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Example 11.8 – SPSS (3/7)</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43</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D275E1D4-6B95-4B7A-84D5-C1CD5C2A75AE}"/>
              </a:ext>
            </a:extLst>
          </p:cNvPr>
          <p:cNvSpPr/>
          <p:nvPr/>
        </p:nvSpPr>
        <p:spPr>
          <a:xfrm>
            <a:off x="513423" y="1340768"/>
            <a:ext cx="3338497" cy="1200329"/>
          </a:xfrm>
          <a:prstGeom prst="rect">
            <a:avLst/>
          </a:prstGeom>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on </a:t>
            </a:r>
            <a:r>
              <a:rPr lang="en-GB" u="sng" dirty="0">
                <a:latin typeface="Calibri" panose="020F0502020204030204" pitchFamily="34" charset="0"/>
                <a:ea typeface="Times New Roman" panose="02020603050405020304" pitchFamily="18" charset="0"/>
                <a:cs typeface="Times New Roman" panose="02020603050405020304" pitchFamily="18" charset="0"/>
              </a:rPr>
              <a:t>C</a:t>
            </a:r>
            <a:r>
              <a:rPr lang="en-GB" dirty="0">
                <a:latin typeface="Calibri" panose="020F0502020204030204" pitchFamily="34" charset="0"/>
                <a:ea typeface="Times New Roman" panose="02020603050405020304" pitchFamily="18" charset="0"/>
                <a:cs typeface="Times New Roman" panose="02020603050405020304" pitchFamily="18" charset="0"/>
              </a:rPr>
              <a:t>riteria and select Model Type Nonseasonal: </a:t>
            </a:r>
            <a:r>
              <a:rPr lang="en-GB" u="sng" dirty="0">
                <a:latin typeface="Calibri" panose="020F0502020204030204" pitchFamily="34" charset="0"/>
                <a:ea typeface="Times New Roman" panose="02020603050405020304" pitchFamily="18" charset="0"/>
                <a:cs typeface="Times New Roman" panose="02020603050405020304" pitchFamily="18" charset="0"/>
              </a:rPr>
              <a:t>B</a:t>
            </a:r>
            <a:r>
              <a:rPr lang="en-GB" dirty="0">
                <a:latin typeface="Calibri" panose="020F0502020204030204" pitchFamily="34" charset="0"/>
                <a:ea typeface="Times New Roman" panose="02020603050405020304" pitchFamily="18" charset="0"/>
                <a:cs typeface="Times New Roman" panose="02020603050405020304" pitchFamily="18" charset="0"/>
              </a:rPr>
              <a:t>rown’s linear trend (this is how SPSS refers to the DES method)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0D99C49-2F7A-428A-B057-9439388D0293}"/>
              </a:ext>
            </a:extLst>
          </p:cNvPr>
          <p:cNvPicPr/>
          <p:nvPr/>
        </p:nvPicPr>
        <p:blipFill>
          <a:blip r:embed="rId2"/>
          <a:stretch>
            <a:fillRect/>
          </a:stretch>
        </p:blipFill>
        <p:spPr>
          <a:xfrm>
            <a:off x="4572000" y="1340767"/>
            <a:ext cx="4143375" cy="3813141"/>
          </a:xfrm>
          <a:prstGeom prst="rect">
            <a:avLst/>
          </a:prstGeom>
        </p:spPr>
      </p:pic>
      <p:sp>
        <p:nvSpPr>
          <p:cNvPr id="7" name="Rectangle 6">
            <a:extLst>
              <a:ext uri="{FF2B5EF4-FFF2-40B4-BE49-F238E27FC236}">
                <a16:creationId xmlns:a16="http://schemas.microsoft.com/office/drawing/2014/main" id="{C8167427-80F5-4883-936B-50F2927E80F7}"/>
              </a:ext>
            </a:extLst>
          </p:cNvPr>
          <p:cNvSpPr/>
          <p:nvPr/>
        </p:nvSpPr>
        <p:spPr>
          <a:xfrm>
            <a:off x="4499992" y="5301208"/>
            <a:ext cx="1853953" cy="646331"/>
          </a:xfrm>
          <a:prstGeom prst="rect">
            <a:avLst/>
          </a:prstGeom>
        </p:spPr>
        <p:txBody>
          <a:bodyPr wrap="squar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11.62</a:t>
            </a:r>
          </a:p>
          <a:p>
            <a:r>
              <a:rPr lang="en-GB" dirty="0">
                <a:latin typeface="Calibri" panose="020F0502020204030204" pitchFamily="34" charset="0"/>
                <a:ea typeface="Times New Roman" panose="02020603050405020304" pitchFamily="18" charset="0"/>
                <a:cs typeface="Times New Roman" panose="02020603050405020304" pitchFamily="18" charset="0"/>
              </a:rPr>
              <a:t>Click </a:t>
            </a:r>
            <a:r>
              <a:rPr lang="en-GB" u="sng" dirty="0">
                <a:latin typeface="Calibri" panose="020F0502020204030204" pitchFamily="34" charset="0"/>
                <a:ea typeface="Times New Roman" panose="02020603050405020304" pitchFamily="18" charset="0"/>
                <a:cs typeface="Times New Roman" panose="02020603050405020304" pitchFamily="18" charset="0"/>
              </a:rPr>
              <a:t>C</a:t>
            </a:r>
            <a:r>
              <a:rPr lang="en-GB" dirty="0">
                <a:latin typeface="Calibri" panose="020F0502020204030204" pitchFamily="34" charset="0"/>
                <a:ea typeface="Times New Roman" panose="02020603050405020304" pitchFamily="18" charset="0"/>
                <a:cs typeface="Times New Roman" panose="02020603050405020304" pitchFamily="18" charset="0"/>
              </a:rPr>
              <a:t>ontinue</a:t>
            </a:r>
            <a:endParaRPr lang="en-GB" dirty="0"/>
          </a:p>
        </p:txBody>
      </p:sp>
    </p:spTree>
    <p:extLst>
      <p:ext uri="{BB962C8B-B14F-4D97-AF65-F5344CB8AC3E}">
        <p14:creationId xmlns:p14="http://schemas.microsoft.com/office/powerpoint/2010/main" val="79050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Example 11.8 – SPSS (4/7)</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44</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pic>
        <p:nvPicPr>
          <p:cNvPr id="5" name="Picture 4">
            <a:extLst>
              <a:ext uri="{FF2B5EF4-FFF2-40B4-BE49-F238E27FC236}">
                <a16:creationId xmlns:a16="http://schemas.microsoft.com/office/drawing/2014/main" id="{EC2BF905-868F-4D6A-860F-AFB6D9C2B809}"/>
              </a:ext>
            </a:extLst>
          </p:cNvPr>
          <p:cNvPicPr/>
          <p:nvPr/>
        </p:nvPicPr>
        <p:blipFill>
          <a:blip r:embed="rId2"/>
          <a:stretch>
            <a:fillRect/>
          </a:stretch>
        </p:blipFill>
        <p:spPr>
          <a:xfrm>
            <a:off x="1259632" y="1196752"/>
            <a:ext cx="5184576" cy="4680520"/>
          </a:xfrm>
          <a:prstGeom prst="rect">
            <a:avLst/>
          </a:prstGeom>
        </p:spPr>
      </p:pic>
      <p:sp>
        <p:nvSpPr>
          <p:cNvPr id="6" name="Rectangle 5">
            <a:extLst>
              <a:ext uri="{FF2B5EF4-FFF2-40B4-BE49-F238E27FC236}">
                <a16:creationId xmlns:a16="http://schemas.microsoft.com/office/drawing/2014/main" id="{8E85EC38-4382-477D-AE8C-6DB1AB09FCE9}"/>
              </a:ext>
            </a:extLst>
          </p:cNvPr>
          <p:cNvSpPr/>
          <p:nvPr/>
        </p:nvSpPr>
        <p:spPr>
          <a:xfrm>
            <a:off x="6444208" y="3645024"/>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11.63</a:t>
            </a:r>
            <a:endParaRPr lang="en-GB" dirty="0"/>
          </a:p>
        </p:txBody>
      </p:sp>
    </p:spTree>
    <p:extLst>
      <p:ext uri="{BB962C8B-B14F-4D97-AF65-F5344CB8AC3E}">
        <p14:creationId xmlns:p14="http://schemas.microsoft.com/office/powerpoint/2010/main" val="1450004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Example 11.8 – SPSS (5/7)</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45</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B951A1E3-F4BE-4794-8F4C-B2343B96E165}"/>
              </a:ext>
            </a:extLst>
          </p:cNvPr>
          <p:cNvSpPr/>
          <p:nvPr/>
        </p:nvSpPr>
        <p:spPr>
          <a:xfrm>
            <a:off x="644358" y="1193373"/>
            <a:ext cx="3999649" cy="923330"/>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We will not show several other screens as in Figures 11.47-11.50 as they are virtually identical.</a:t>
            </a:r>
            <a:endParaRPr lang="en-GB" dirty="0"/>
          </a:p>
        </p:txBody>
      </p:sp>
      <p:sp>
        <p:nvSpPr>
          <p:cNvPr id="7" name="Rectangle 6">
            <a:extLst>
              <a:ext uri="{FF2B5EF4-FFF2-40B4-BE49-F238E27FC236}">
                <a16:creationId xmlns:a16="http://schemas.microsoft.com/office/drawing/2014/main" id="{ECCDA24D-07C2-4D03-8E8C-0A85AA9D8F9C}"/>
              </a:ext>
            </a:extLst>
          </p:cNvPr>
          <p:cNvSpPr/>
          <p:nvPr/>
        </p:nvSpPr>
        <p:spPr>
          <a:xfrm>
            <a:off x="3442591" y="2034082"/>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11.64</a:t>
            </a:r>
            <a:endParaRPr lang="en-GB" dirty="0"/>
          </a:p>
        </p:txBody>
      </p:sp>
      <p:sp>
        <p:nvSpPr>
          <p:cNvPr id="8" name="Rectangle 7">
            <a:extLst>
              <a:ext uri="{FF2B5EF4-FFF2-40B4-BE49-F238E27FC236}">
                <a16:creationId xmlns:a16="http://schemas.microsoft.com/office/drawing/2014/main" id="{F7797B74-C681-4195-8044-0C653A2B8EE0}"/>
              </a:ext>
            </a:extLst>
          </p:cNvPr>
          <p:cNvSpPr/>
          <p:nvPr/>
        </p:nvSpPr>
        <p:spPr>
          <a:xfrm>
            <a:off x="1900884" y="3429000"/>
            <a:ext cx="2232248" cy="1754326"/>
          </a:xfrm>
          <a:prstGeom prst="rect">
            <a:avLst/>
          </a:prstGeom>
          <a:solidFill>
            <a:schemeClr val="accent4">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result is shown in Figures 11.65 and 11.66, where SPSS added more variables that define this DES, or Brown’s model.</a:t>
            </a:r>
            <a:endParaRPr lang="en-GB" dirty="0"/>
          </a:p>
        </p:txBody>
      </p:sp>
      <p:pic>
        <p:nvPicPr>
          <p:cNvPr id="9" name="Picture 8">
            <a:extLst>
              <a:ext uri="{FF2B5EF4-FFF2-40B4-BE49-F238E27FC236}">
                <a16:creationId xmlns:a16="http://schemas.microsoft.com/office/drawing/2014/main" id="{C511F6EA-B2F8-43C6-85A1-CF6AE48D1917}"/>
              </a:ext>
            </a:extLst>
          </p:cNvPr>
          <p:cNvPicPr/>
          <p:nvPr/>
        </p:nvPicPr>
        <p:blipFill>
          <a:blip r:embed="rId2"/>
          <a:stretch>
            <a:fillRect/>
          </a:stretch>
        </p:blipFill>
        <p:spPr>
          <a:xfrm>
            <a:off x="4355976" y="2564904"/>
            <a:ext cx="4411947" cy="1531549"/>
          </a:xfrm>
          <a:prstGeom prst="rect">
            <a:avLst/>
          </a:prstGeom>
        </p:spPr>
      </p:pic>
      <p:pic>
        <p:nvPicPr>
          <p:cNvPr id="11" name="Picture 10">
            <a:extLst>
              <a:ext uri="{FF2B5EF4-FFF2-40B4-BE49-F238E27FC236}">
                <a16:creationId xmlns:a16="http://schemas.microsoft.com/office/drawing/2014/main" id="{E6F41B55-BC78-4B1F-A224-CA70C54EB11B}"/>
              </a:ext>
            </a:extLst>
          </p:cNvPr>
          <p:cNvPicPr/>
          <p:nvPr/>
        </p:nvPicPr>
        <p:blipFill>
          <a:blip r:embed="rId3"/>
          <a:stretch>
            <a:fillRect/>
          </a:stretch>
        </p:blipFill>
        <p:spPr>
          <a:xfrm>
            <a:off x="4775514" y="1259432"/>
            <a:ext cx="4132859" cy="1017439"/>
          </a:xfrm>
          <a:prstGeom prst="rect">
            <a:avLst/>
          </a:prstGeom>
        </p:spPr>
      </p:pic>
      <p:pic>
        <p:nvPicPr>
          <p:cNvPr id="12" name="Picture 11">
            <a:extLst>
              <a:ext uri="{FF2B5EF4-FFF2-40B4-BE49-F238E27FC236}">
                <a16:creationId xmlns:a16="http://schemas.microsoft.com/office/drawing/2014/main" id="{E8494438-1D5B-4306-B7B8-8DD829257DFB}"/>
              </a:ext>
            </a:extLst>
          </p:cNvPr>
          <p:cNvPicPr/>
          <p:nvPr/>
        </p:nvPicPr>
        <p:blipFill>
          <a:blip r:embed="rId4"/>
          <a:stretch>
            <a:fillRect/>
          </a:stretch>
        </p:blipFill>
        <p:spPr>
          <a:xfrm>
            <a:off x="4355976" y="4154082"/>
            <a:ext cx="4411946" cy="1918105"/>
          </a:xfrm>
          <a:prstGeom prst="rect">
            <a:avLst/>
          </a:prstGeom>
        </p:spPr>
      </p:pic>
    </p:spTree>
    <p:extLst>
      <p:ext uri="{BB962C8B-B14F-4D97-AF65-F5344CB8AC3E}">
        <p14:creationId xmlns:p14="http://schemas.microsoft.com/office/powerpoint/2010/main" val="352136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Example 11.8 – SPSS (6/7)</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46</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4EB99967-AAE8-4898-A3AF-9895A63475BA}"/>
              </a:ext>
            </a:extLst>
          </p:cNvPr>
          <p:cNvSpPr/>
          <p:nvPr/>
        </p:nvSpPr>
        <p:spPr>
          <a:xfrm>
            <a:off x="500034" y="1196752"/>
            <a:ext cx="8248430" cy="923330"/>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From Figure 11.66, the double exponential smoothing forecasts are 10.6, 10.2, 9.8, 9.5, and 9.1. The values in Figure 11.66 are slightly different from the values in Figure 11.57, which is the Excel version. If you look at SPSS output, you get the following:</a:t>
            </a:r>
            <a:endParaRPr lang="en-GB" dirty="0"/>
          </a:p>
        </p:txBody>
      </p:sp>
      <p:pic>
        <p:nvPicPr>
          <p:cNvPr id="7" name="Picture 6">
            <a:extLst>
              <a:ext uri="{FF2B5EF4-FFF2-40B4-BE49-F238E27FC236}">
                <a16:creationId xmlns:a16="http://schemas.microsoft.com/office/drawing/2014/main" id="{19611C4F-0856-4068-9BF4-887830125CFE}"/>
              </a:ext>
            </a:extLst>
          </p:cNvPr>
          <p:cNvPicPr/>
          <p:nvPr/>
        </p:nvPicPr>
        <p:blipFill>
          <a:blip r:embed="rId2"/>
          <a:stretch>
            <a:fillRect/>
          </a:stretch>
        </p:blipFill>
        <p:spPr>
          <a:xfrm>
            <a:off x="1475656" y="2924944"/>
            <a:ext cx="6048671" cy="1440160"/>
          </a:xfrm>
          <a:prstGeom prst="rect">
            <a:avLst/>
          </a:prstGeom>
        </p:spPr>
      </p:pic>
    </p:spTree>
    <p:extLst>
      <p:ext uri="{BB962C8B-B14F-4D97-AF65-F5344CB8AC3E}">
        <p14:creationId xmlns:p14="http://schemas.microsoft.com/office/powerpoint/2010/main" val="1966299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Example 11.8 – SPSS (7/7)</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47</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28094727-F568-494C-860D-1D2D55485925}"/>
              </a:ext>
            </a:extLst>
          </p:cNvPr>
          <p:cNvSpPr/>
          <p:nvPr/>
        </p:nvSpPr>
        <p:spPr>
          <a:xfrm>
            <a:off x="526493" y="1320156"/>
            <a:ext cx="2893379" cy="2308324"/>
          </a:xfrm>
          <a:prstGeom prst="rect">
            <a:avLst/>
          </a:prstGeom>
          <a:solidFill>
            <a:schemeClr val="accent3">
              <a:lumMod val="20000"/>
              <a:lumOff val="80000"/>
            </a:schemeClr>
          </a:solidFill>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Clearly SPSS used the value of alpha as 0.864, whilst we used 0.9 in Excel. We will learn soon how to optimize the value of alpha to get better forecasts. Finally, Figure 11.68 illustrates the graphical solution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E710B9F-711C-4DF8-A7CB-93E010541B87}"/>
              </a:ext>
            </a:extLst>
          </p:cNvPr>
          <p:cNvSpPr/>
          <p:nvPr/>
        </p:nvSpPr>
        <p:spPr>
          <a:xfrm>
            <a:off x="2411760" y="4343649"/>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11.68</a:t>
            </a:r>
            <a:endParaRPr lang="en-GB" dirty="0"/>
          </a:p>
        </p:txBody>
      </p:sp>
      <p:sp>
        <p:nvSpPr>
          <p:cNvPr id="8" name="Rectangle 7">
            <a:extLst>
              <a:ext uri="{FF2B5EF4-FFF2-40B4-BE49-F238E27FC236}">
                <a16:creationId xmlns:a16="http://schemas.microsoft.com/office/drawing/2014/main" id="{A0C5EE33-BE32-4500-8F9D-76379EE332F0}"/>
              </a:ext>
            </a:extLst>
          </p:cNvPr>
          <p:cNvSpPr/>
          <p:nvPr/>
        </p:nvSpPr>
        <p:spPr>
          <a:xfrm>
            <a:off x="527842" y="4829530"/>
            <a:ext cx="8176423" cy="923330"/>
          </a:xfrm>
          <a:prstGeom prst="rect">
            <a:avLst/>
          </a:prstGeom>
          <a:solidFill>
            <a:schemeClr val="accent2">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There are methods based on exponential smoothing principle that are not necessarily linear, such as the triple exponential smoothing method (TES), but this is beyond the scope of this textbook.</a:t>
            </a:r>
            <a:endParaRPr lang="en-GB" dirty="0"/>
          </a:p>
        </p:txBody>
      </p:sp>
      <p:pic>
        <p:nvPicPr>
          <p:cNvPr id="9" name="Picture 8">
            <a:extLst>
              <a:ext uri="{FF2B5EF4-FFF2-40B4-BE49-F238E27FC236}">
                <a16:creationId xmlns:a16="http://schemas.microsoft.com/office/drawing/2014/main" id="{11C54826-0D17-48D6-AC50-F2AC35A9EBD0}"/>
              </a:ext>
            </a:extLst>
          </p:cNvPr>
          <p:cNvPicPr/>
          <p:nvPr/>
        </p:nvPicPr>
        <p:blipFill>
          <a:blip r:embed="rId2"/>
          <a:stretch>
            <a:fillRect/>
          </a:stretch>
        </p:blipFill>
        <p:spPr>
          <a:xfrm>
            <a:off x="3563887" y="1338547"/>
            <a:ext cx="5053619" cy="3005102"/>
          </a:xfrm>
          <a:prstGeom prst="rect">
            <a:avLst/>
          </a:prstGeom>
        </p:spPr>
      </p:pic>
    </p:spTree>
    <p:extLst>
      <p:ext uri="{BB962C8B-B14F-4D97-AF65-F5344CB8AC3E}">
        <p14:creationId xmlns:p14="http://schemas.microsoft.com/office/powerpoint/2010/main" val="39507893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Handling errors for the moving averages or exponential smoothing forecasts</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48</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74EC9DAD-4193-4179-AC81-7AB39C50E62C}"/>
              </a:ext>
            </a:extLst>
          </p:cNvPr>
          <p:cNvSpPr/>
          <p:nvPr/>
        </p:nvSpPr>
        <p:spPr>
          <a:xfrm>
            <a:off x="528634" y="1340768"/>
            <a:ext cx="8176422" cy="2862322"/>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In previous chapter we demonstrated how to use errors to validate the long-term forecasts. </a:t>
            </a: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In principle, there is no difference between the long-term and medium-term forecasts. </a:t>
            </a: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However, in the context of the mid-term forecasts, we can use errors to help us optimize the forecasts. Excel is very well suited to help us with this. </a:t>
            </a: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We will use Example 11.9 and demonstrate how to execute the optimization.</a:t>
            </a:r>
            <a:endParaRPr lang="en-GB" dirty="0"/>
          </a:p>
        </p:txBody>
      </p:sp>
    </p:spTree>
    <p:extLst>
      <p:ext uri="{BB962C8B-B14F-4D97-AF65-F5344CB8AC3E}">
        <p14:creationId xmlns:p14="http://schemas.microsoft.com/office/powerpoint/2010/main" val="28515800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Example 11.9 - Excel (1/6)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49</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5B5D2569-4E5A-4477-92AF-15287E60E7FE}"/>
              </a:ext>
            </a:extLst>
          </p:cNvPr>
          <p:cNvSpPr/>
          <p:nvPr/>
        </p:nvSpPr>
        <p:spPr>
          <a:xfrm>
            <a:off x="500034" y="1268760"/>
            <a:ext cx="3351886" cy="646331"/>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Same example as before, and rows 15-55 are again hidden.</a:t>
            </a:r>
            <a:endParaRPr lang="en-GB" dirty="0"/>
          </a:p>
        </p:txBody>
      </p:sp>
      <p:pic>
        <p:nvPicPr>
          <p:cNvPr id="9" name="Picture 8">
            <a:extLst>
              <a:ext uri="{FF2B5EF4-FFF2-40B4-BE49-F238E27FC236}">
                <a16:creationId xmlns:a16="http://schemas.microsoft.com/office/drawing/2014/main" id="{BBD7A3E8-0EA1-41A0-AC1C-A859BB6355E6}"/>
              </a:ext>
            </a:extLst>
          </p:cNvPr>
          <p:cNvPicPr/>
          <p:nvPr/>
        </p:nvPicPr>
        <p:blipFill>
          <a:blip r:embed="rId2"/>
          <a:stretch>
            <a:fillRect/>
          </a:stretch>
        </p:blipFill>
        <p:spPr>
          <a:xfrm>
            <a:off x="3905567" y="1340768"/>
            <a:ext cx="4914905" cy="4608512"/>
          </a:xfrm>
          <a:prstGeom prst="rect">
            <a:avLst/>
          </a:prstGeom>
        </p:spPr>
      </p:pic>
      <p:sp>
        <p:nvSpPr>
          <p:cNvPr id="7" name="TextBox 6">
            <a:extLst>
              <a:ext uri="{FF2B5EF4-FFF2-40B4-BE49-F238E27FC236}">
                <a16:creationId xmlns:a16="http://schemas.microsoft.com/office/drawing/2014/main" id="{D745D9DB-4BC9-45FC-94C6-3000E7E9E567}"/>
              </a:ext>
            </a:extLst>
          </p:cNvPr>
          <p:cNvSpPr txBox="1"/>
          <p:nvPr/>
        </p:nvSpPr>
        <p:spPr>
          <a:xfrm>
            <a:off x="500034" y="5173741"/>
            <a:ext cx="3168352" cy="830997"/>
          </a:xfrm>
          <a:prstGeom prst="rect">
            <a:avLst/>
          </a:prstGeom>
          <a:noFill/>
        </p:spPr>
        <p:txBody>
          <a:bodyPr wrap="square" rtlCol="0">
            <a:spAutoFit/>
          </a:bodyPr>
          <a:lstStyle/>
          <a:p>
            <a:r>
              <a:rPr lang="en-GB" sz="1200" b="1" dirty="0">
                <a:latin typeface="+mn-lt"/>
              </a:rPr>
              <a:t>Excel solution</a:t>
            </a:r>
          </a:p>
          <a:p>
            <a:r>
              <a:rPr lang="en-GB" sz="1200" dirty="0">
                <a:latin typeface="+mn-lt"/>
              </a:rPr>
              <a:t>All values and cells the same as in Figure 11.58 except MSE in cell G1 is:</a:t>
            </a:r>
          </a:p>
          <a:p>
            <a:r>
              <a:rPr lang="en-GB" sz="1200" dirty="0">
                <a:latin typeface="+mn-lt"/>
              </a:rPr>
              <a:t>G1=SUMXMY2(C5:C62,H5:H62)/COUNT(C5:C61)</a:t>
            </a:r>
          </a:p>
        </p:txBody>
      </p:sp>
    </p:spTree>
    <p:extLst>
      <p:ext uri="{BB962C8B-B14F-4D97-AF65-F5344CB8AC3E}">
        <p14:creationId xmlns:p14="http://schemas.microsoft.com/office/powerpoint/2010/main" val="497427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Part 2 Exponential smoothing (2/7)</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5</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31CD68F2-7FC2-41F0-8D26-DCD618A86A9F}"/>
              </a:ext>
            </a:extLst>
          </p:cNvPr>
          <p:cNvSpPr/>
          <p:nvPr/>
        </p:nvSpPr>
        <p:spPr>
          <a:xfrm>
            <a:off x="500034" y="1196752"/>
            <a:ext cx="8176422" cy="830997"/>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We’ll modify equation (11.10) and state that every new forecast is equal to the old forecast plus an adjustment for the error that occurred in the last forecast i.e. e</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t-1</a:t>
            </a:r>
            <a:r>
              <a:rPr lang="en-GB" sz="1600" dirty="0">
                <a:latin typeface="Calibri" panose="020F0502020204030204" pitchFamily="34" charset="0"/>
                <a:ea typeface="Times New Roman" panose="02020603050405020304" pitchFamily="18" charset="0"/>
                <a:cs typeface="Times New Roman" panose="02020603050405020304" pitchFamily="18" charset="0"/>
              </a:rPr>
              <a:t> = y</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t-1</a:t>
            </a:r>
            <a:r>
              <a:rPr lang="en-GB" sz="1600" dirty="0">
                <a:latin typeface="Calibri" panose="020F0502020204030204" pitchFamily="34" charset="0"/>
                <a:ea typeface="Times New Roman" panose="02020603050405020304" pitchFamily="18" charset="0"/>
                <a:cs typeface="Times New Roman" panose="02020603050405020304" pitchFamily="18" charset="0"/>
              </a:rPr>
              <a:t> - F</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t-1</a:t>
            </a:r>
            <a:r>
              <a:rPr lang="en-GB" sz="1600" dirty="0">
                <a:latin typeface="Calibri" panose="020F0502020204030204" pitchFamily="34" charset="0"/>
                <a:ea typeface="Times New Roman" panose="02020603050405020304" pitchFamily="18" charset="0"/>
                <a:cs typeface="Times New Roman" panose="02020603050405020304" pitchFamily="18" charset="0"/>
              </a:rPr>
              <a:t>, as presented in equation (11.11).</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8A64770-E365-4309-B578-BC27CD72220A}"/>
              </a:ext>
            </a:extLst>
          </p:cNvPr>
          <p:cNvSpPr/>
          <p:nvPr/>
        </p:nvSpPr>
        <p:spPr>
          <a:xfrm>
            <a:off x="538953" y="2747962"/>
            <a:ext cx="8176422" cy="338554"/>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Where y</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t-1</a:t>
            </a:r>
            <a:r>
              <a:rPr lang="en-GB" sz="1600" dirty="0">
                <a:latin typeface="Calibri" panose="020F0502020204030204" pitchFamily="34" charset="0"/>
                <a:ea typeface="Times New Roman" panose="02020603050405020304" pitchFamily="18" charset="0"/>
                <a:cs typeface="Times New Roman" panose="02020603050405020304" pitchFamily="18" charset="0"/>
              </a:rPr>
              <a:t> is the actual result from period t – 1 and F</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t-1</a:t>
            </a:r>
            <a:r>
              <a:rPr lang="en-GB" sz="1600" dirty="0">
                <a:latin typeface="Calibri" panose="020F0502020204030204" pitchFamily="34" charset="0"/>
                <a:ea typeface="Times New Roman" panose="02020603050405020304" pitchFamily="18" charset="0"/>
                <a:cs typeface="Times New Roman" panose="02020603050405020304" pitchFamily="18" charset="0"/>
              </a:rPr>
              <a:t> is the forecast result for period t - 1.</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581B20C-3E93-4C75-B62D-B9ACF1737C56}"/>
              </a:ext>
            </a:extLst>
          </p:cNvPr>
          <p:cNvSpPr/>
          <p:nvPr/>
        </p:nvSpPr>
        <p:spPr>
          <a:xfrm>
            <a:off x="500034" y="3244105"/>
            <a:ext cx="8298651" cy="1323439"/>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Let us now assume that the error element, i.e. (y</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t-1</a:t>
            </a:r>
            <a:r>
              <a:rPr lang="en-GB" sz="1600" dirty="0">
                <a:latin typeface="Calibri" panose="020F0502020204030204" pitchFamily="34" charset="0"/>
                <a:ea typeface="Times New Roman" panose="02020603050405020304" pitchFamily="18" charset="0"/>
                <a:cs typeface="Times New Roman" panose="02020603050405020304" pitchFamily="18" charset="0"/>
              </a:rPr>
              <a:t> - F</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t-1</a:t>
            </a:r>
            <a:r>
              <a:rPr lang="en-GB" sz="1600" dirty="0">
                <a:latin typeface="Calibri" panose="020F0502020204030204" pitchFamily="34" charset="0"/>
                <a:ea typeface="Times New Roman" panose="02020603050405020304" pitchFamily="18" charset="0"/>
                <a:cs typeface="Times New Roman" panose="02020603050405020304" pitchFamily="18" charset="0"/>
              </a:rPr>
              <a:t>) is zero. In this case the current forecast is the same as the previous forecast. However, if it is not zero, we can take the full impact of the error e</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t</a:t>
            </a:r>
            <a:r>
              <a:rPr lang="en-GB" sz="1600" dirty="0">
                <a:latin typeface="Calibri" panose="020F0502020204030204" pitchFamily="34" charset="0"/>
                <a:ea typeface="Times New Roman" panose="02020603050405020304" pitchFamily="18" charset="0"/>
                <a:cs typeface="Times New Roman" panose="02020603050405020304" pitchFamily="18" charset="0"/>
              </a:rPr>
              <a:t>, or just a fraction of the error. If we are going to take a fraction of the error, then this means that we need to multiply it with the value somewhere between 0 and 1. This is done using equation (11.12).</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BB9AA82F-B303-430D-8F3B-455D2F87F431}"/>
              </a:ext>
            </a:extLst>
          </p:cNvPr>
          <p:cNvSpPr/>
          <p:nvPr/>
        </p:nvSpPr>
        <p:spPr>
          <a:xfrm>
            <a:off x="538953" y="5229404"/>
            <a:ext cx="8259732" cy="646331"/>
          </a:xfrm>
          <a:prstGeom prst="rect">
            <a:avLst/>
          </a:prstGeom>
          <a:solidFill>
            <a:schemeClr val="accent3">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We use letter </a:t>
            </a:r>
            <a:r>
              <a:rPr lang="en-GB"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Times New Roman" panose="02020603050405020304" pitchFamily="18" charset="0"/>
              </a:rPr>
              <a:t> (alpha) to describe the fraction, and the word ‘fraction’ implies that </a:t>
            </a:r>
            <a:r>
              <a:rPr lang="en-GB"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Book Antiqua" panose="02040602050305030304" pitchFamily="18" charset="0"/>
              </a:rPr>
              <a:t> takes values between zero and one.</a:t>
            </a:r>
            <a:endParaRPr lang="en-GB" dirty="0"/>
          </a:p>
        </p:txBody>
      </p:sp>
      <p:pic>
        <p:nvPicPr>
          <p:cNvPr id="7" name="Picture 6">
            <a:extLst>
              <a:ext uri="{FF2B5EF4-FFF2-40B4-BE49-F238E27FC236}">
                <a16:creationId xmlns:a16="http://schemas.microsoft.com/office/drawing/2014/main" id="{6FB637C1-1782-467A-9EF1-6DBC272DA954}"/>
              </a:ext>
            </a:extLst>
          </p:cNvPr>
          <p:cNvPicPr>
            <a:picLocks noChangeAspect="1"/>
          </p:cNvPicPr>
          <p:nvPr/>
        </p:nvPicPr>
        <p:blipFill>
          <a:blip r:embed="rId2"/>
          <a:stretch>
            <a:fillRect/>
          </a:stretch>
        </p:blipFill>
        <p:spPr>
          <a:xfrm>
            <a:off x="523563" y="2073133"/>
            <a:ext cx="8176422" cy="418650"/>
          </a:xfrm>
          <a:prstGeom prst="rect">
            <a:avLst/>
          </a:prstGeom>
        </p:spPr>
      </p:pic>
      <p:pic>
        <p:nvPicPr>
          <p:cNvPr id="8" name="Picture 7">
            <a:extLst>
              <a:ext uri="{FF2B5EF4-FFF2-40B4-BE49-F238E27FC236}">
                <a16:creationId xmlns:a16="http://schemas.microsoft.com/office/drawing/2014/main" id="{4958FFEB-D029-4981-AAA1-7A1C056BD55C}"/>
              </a:ext>
            </a:extLst>
          </p:cNvPr>
          <p:cNvPicPr>
            <a:picLocks noChangeAspect="1"/>
          </p:cNvPicPr>
          <p:nvPr/>
        </p:nvPicPr>
        <p:blipFill>
          <a:blip r:embed="rId3"/>
          <a:stretch>
            <a:fillRect/>
          </a:stretch>
        </p:blipFill>
        <p:spPr>
          <a:xfrm>
            <a:off x="558003" y="4674611"/>
            <a:ext cx="8118453" cy="465407"/>
          </a:xfrm>
          <a:prstGeom prst="rect">
            <a:avLst/>
          </a:prstGeom>
        </p:spPr>
      </p:pic>
    </p:spTree>
    <p:extLst>
      <p:ext uri="{BB962C8B-B14F-4D97-AF65-F5344CB8AC3E}">
        <p14:creationId xmlns:p14="http://schemas.microsoft.com/office/powerpoint/2010/main" val="1883346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Example 11.9 - Excel (2/6)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50</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8E46BC27-F1D3-41A2-811F-19C9AF0F5F21}"/>
              </a:ext>
            </a:extLst>
          </p:cNvPr>
          <p:cNvSpPr/>
          <p:nvPr/>
        </p:nvSpPr>
        <p:spPr>
          <a:xfrm>
            <a:off x="522932" y="1268760"/>
            <a:ext cx="8176421" cy="2862322"/>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As we can see, the only addition to the spreadsheet from Example 11.8 is the cell G1. This is the cell where we introduced the Mean Squared Error (MSE). Rather than adding a new column with errors and then squaring them, adding all up and finding an average (which would be MSE), we used one single formula to calculate the MSE: =SUMXMY2(C5:C62,H5:H62)/COUNT(C5:C62). In our case, the value of MSE is 0.37359, providing the value of alpha is α=0.3. Let’s see how, by manipulating the value of alpha, we can reduce the MSE. To use MSE as a tool for determining the optimal value of the smoothing constant </a:t>
            </a:r>
            <a:r>
              <a:rPr lang="en-GB"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Times New Roman" panose="02020603050405020304" pitchFamily="18" charset="0"/>
              </a:rPr>
              <a:t> we need to use a small trick. We will use Excel’s Solver add-in option, which can be found by clicking on Data &gt; Solver menu (see Figure 11.70).</a:t>
            </a:r>
            <a:endParaRPr lang="en-GB" dirty="0"/>
          </a:p>
        </p:txBody>
      </p:sp>
      <p:pic>
        <p:nvPicPr>
          <p:cNvPr id="6" name="Picture 5">
            <a:extLst>
              <a:ext uri="{FF2B5EF4-FFF2-40B4-BE49-F238E27FC236}">
                <a16:creationId xmlns:a16="http://schemas.microsoft.com/office/drawing/2014/main" id="{20394309-BBC1-44BB-8B27-3D0B28372BA4}"/>
              </a:ext>
            </a:extLst>
          </p:cNvPr>
          <p:cNvPicPr/>
          <p:nvPr/>
        </p:nvPicPr>
        <p:blipFill>
          <a:blip r:embed="rId2"/>
          <a:stretch>
            <a:fillRect/>
          </a:stretch>
        </p:blipFill>
        <p:spPr>
          <a:xfrm>
            <a:off x="683568" y="4221088"/>
            <a:ext cx="1418456" cy="1150542"/>
          </a:xfrm>
          <a:prstGeom prst="rect">
            <a:avLst/>
          </a:prstGeom>
        </p:spPr>
      </p:pic>
      <p:sp>
        <p:nvSpPr>
          <p:cNvPr id="7" name="Rectangle 6">
            <a:extLst>
              <a:ext uri="{FF2B5EF4-FFF2-40B4-BE49-F238E27FC236}">
                <a16:creationId xmlns:a16="http://schemas.microsoft.com/office/drawing/2014/main" id="{47922BE9-3757-4A3C-B96D-77F25029B5D2}"/>
              </a:ext>
            </a:extLst>
          </p:cNvPr>
          <p:cNvSpPr/>
          <p:nvPr/>
        </p:nvSpPr>
        <p:spPr>
          <a:xfrm>
            <a:off x="683568" y="5494373"/>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11.70</a:t>
            </a:r>
            <a:endParaRPr lang="en-GB" dirty="0"/>
          </a:p>
        </p:txBody>
      </p:sp>
      <p:sp>
        <p:nvSpPr>
          <p:cNvPr id="8" name="Rectangle 7">
            <a:extLst>
              <a:ext uri="{FF2B5EF4-FFF2-40B4-BE49-F238E27FC236}">
                <a16:creationId xmlns:a16="http://schemas.microsoft.com/office/drawing/2014/main" id="{3D8DD19B-CE77-4051-9673-0DEC13BD847E}"/>
              </a:ext>
            </a:extLst>
          </p:cNvPr>
          <p:cNvSpPr/>
          <p:nvPr/>
        </p:nvSpPr>
        <p:spPr>
          <a:xfrm>
            <a:off x="2532879" y="4131082"/>
            <a:ext cx="6143577" cy="1754326"/>
          </a:xfrm>
          <a:prstGeom prst="rect">
            <a:avLst/>
          </a:prstGeom>
          <a:solidFill>
            <a:schemeClr val="accent3">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By selecting the Solver option, a dialogue box appears, as in Figure 11.71. As we can see we are aiming (or as Excel would say: Set Objective) to change the values in the cell G1, which is the MSE, and we specified that we want this value to be the smallest possible value, i.e. the minimum.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How are we going to do this?</a:t>
            </a:r>
            <a:endParaRPr lang="en-GB" dirty="0">
              <a:solidFill>
                <a:srgbClr val="FF0000"/>
              </a:solidFill>
            </a:endParaRPr>
          </a:p>
        </p:txBody>
      </p:sp>
    </p:spTree>
    <p:extLst>
      <p:ext uri="{BB962C8B-B14F-4D97-AF65-F5344CB8AC3E}">
        <p14:creationId xmlns:p14="http://schemas.microsoft.com/office/powerpoint/2010/main" val="1618690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Example 11.9 - Excel (3/6)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51</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7" name="Rectangle 6">
            <a:extLst>
              <a:ext uri="{FF2B5EF4-FFF2-40B4-BE49-F238E27FC236}">
                <a16:creationId xmlns:a16="http://schemas.microsoft.com/office/drawing/2014/main" id="{59A31F5A-21C6-40B7-BA90-E12D4C7D07AF}"/>
              </a:ext>
            </a:extLst>
          </p:cNvPr>
          <p:cNvSpPr/>
          <p:nvPr/>
        </p:nvSpPr>
        <p:spPr>
          <a:xfrm>
            <a:off x="590662" y="4336254"/>
            <a:ext cx="3411562" cy="1477328"/>
          </a:xfrm>
          <a:prstGeom prst="rect">
            <a:avLst/>
          </a:prstGeom>
        </p:spPr>
        <p:txBody>
          <a:bodyPr wrap="square">
            <a:spAutoFit/>
          </a:bodyPr>
          <a:lstStyle/>
          <a:p>
            <a:r>
              <a:rPr lang="en-GB" dirty="0">
                <a:latin typeface="Arial" panose="020B0604020202020204" pitchFamily="34" charset="0"/>
                <a:ea typeface="Times New Roman" panose="02020603050405020304" pitchFamily="18" charset="0"/>
                <a:cs typeface="Arial" panose="020B0604020202020204" pitchFamily="34" charset="0"/>
              </a:rPr>
              <a:t>Figure 11.71 </a:t>
            </a:r>
            <a:r>
              <a:rPr lang="en-GB" dirty="0"/>
              <a:t>Complete Solver dialogue box ready to optimise the content of the cell G1 (get the minimum value), given the restrictions for cell G2</a:t>
            </a:r>
          </a:p>
        </p:txBody>
      </p:sp>
      <p:sp>
        <p:nvSpPr>
          <p:cNvPr id="8" name="Rectangle 7">
            <a:extLst>
              <a:ext uri="{FF2B5EF4-FFF2-40B4-BE49-F238E27FC236}">
                <a16:creationId xmlns:a16="http://schemas.microsoft.com/office/drawing/2014/main" id="{6C323EDE-294C-4AF9-BD9E-73290E78C161}"/>
              </a:ext>
            </a:extLst>
          </p:cNvPr>
          <p:cNvSpPr/>
          <p:nvPr/>
        </p:nvSpPr>
        <p:spPr>
          <a:xfrm>
            <a:off x="479490" y="1208648"/>
            <a:ext cx="3457014" cy="1754326"/>
          </a:xfrm>
          <a:prstGeom prst="rect">
            <a:avLst/>
          </a:prstGeom>
        </p:spPr>
        <p:txBody>
          <a:bodyPr wrap="square">
            <a:spAutoFit/>
          </a:bodyPr>
          <a:lstStyle/>
          <a:p>
            <a:r>
              <a:rPr lang="en-GB" dirty="0"/>
              <a:t>We are going to do this by allowing Excel to change all the possible values in G2 (the value of the smoothing constant alpha), until the value in G1 is the minimum. </a:t>
            </a:r>
          </a:p>
        </p:txBody>
      </p:sp>
      <p:pic>
        <p:nvPicPr>
          <p:cNvPr id="9" name="Picture 8">
            <a:extLst>
              <a:ext uri="{FF2B5EF4-FFF2-40B4-BE49-F238E27FC236}">
                <a16:creationId xmlns:a16="http://schemas.microsoft.com/office/drawing/2014/main" id="{4DF4E2BB-5FC5-45EB-B898-EE931041D532}"/>
              </a:ext>
            </a:extLst>
          </p:cNvPr>
          <p:cNvPicPr/>
          <p:nvPr/>
        </p:nvPicPr>
        <p:blipFill>
          <a:blip r:embed="rId2"/>
          <a:stretch>
            <a:fillRect/>
          </a:stretch>
        </p:blipFill>
        <p:spPr>
          <a:xfrm>
            <a:off x="4067944" y="1208648"/>
            <a:ext cx="4647431" cy="4668624"/>
          </a:xfrm>
          <a:prstGeom prst="rect">
            <a:avLst/>
          </a:prstGeom>
        </p:spPr>
      </p:pic>
    </p:spTree>
    <p:extLst>
      <p:ext uri="{BB962C8B-B14F-4D97-AF65-F5344CB8AC3E}">
        <p14:creationId xmlns:p14="http://schemas.microsoft.com/office/powerpoint/2010/main" val="4095906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Example 11.9 - Excel (4/6)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52</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8" name="Rectangle 7">
            <a:extLst>
              <a:ext uri="{FF2B5EF4-FFF2-40B4-BE49-F238E27FC236}">
                <a16:creationId xmlns:a16="http://schemas.microsoft.com/office/drawing/2014/main" id="{B7B3C162-558C-41A1-A7E4-02030A2BF2C6}"/>
              </a:ext>
            </a:extLst>
          </p:cNvPr>
          <p:cNvSpPr/>
          <p:nvPr/>
        </p:nvSpPr>
        <p:spPr>
          <a:xfrm>
            <a:off x="5805187" y="2982150"/>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11.72</a:t>
            </a:r>
            <a:endParaRPr lang="en-GB" dirty="0"/>
          </a:p>
        </p:txBody>
      </p:sp>
      <p:sp>
        <p:nvSpPr>
          <p:cNvPr id="5" name="Rectangle 4">
            <a:extLst>
              <a:ext uri="{FF2B5EF4-FFF2-40B4-BE49-F238E27FC236}">
                <a16:creationId xmlns:a16="http://schemas.microsoft.com/office/drawing/2014/main" id="{313C738E-0748-491D-A767-F99FF05BC817}"/>
              </a:ext>
            </a:extLst>
          </p:cNvPr>
          <p:cNvSpPr/>
          <p:nvPr/>
        </p:nvSpPr>
        <p:spPr>
          <a:xfrm>
            <a:off x="519490" y="1237507"/>
            <a:ext cx="2819324" cy="4524315"/>
          </a:xfrm>
          <a:prstGeom prst="rect">
            <a:avLst/>
          </a:prstGeom>
        </p:spPr>
        <p:txBody>
          <a:bodyPr wrap="square">
            <a:spAutoFit/>
          </a:bodyPr>
          <a:lstStyle/>
          <a:p>
            <a:r>
              <a:rPr lang="en-GB" sz="1600" dirty="0"/>
              <a:t>In summary, the logic behind the Solver function is to:</a:t>
            </a:r>
          </a:p>
          <a:p>
            <a:endParaRPr lang="en-GB" sz="1600" dirty="0"/>
          </a:p>
          <a:p>
            <a:pPr marL="285750" indent="-285750">
              <a:buFont typeface="Arial" panose="020B0604020202020204" pitchFamily="34" charset="0"/>
              <a:buChar char="•"/>
            </a:pPr>
            <a:r>
              <a:rPr lang="en-GB" sz="1600" dirty="0"/>
              <a:t>Set objective: G1 in our case</a:t>
            </a:r>
          </a:p>
          <a:p>
            <a:pPr marL="285750" indent="-285750">
              <a:buFont typeface="Arial" panose="020B0604020202020204" pitchFamily="34" charset="0"/>
              <a:buChar char="•"/>
            </a:pPr>
            <a:r>
              <a:rPr lang="en-GB" sz="1600" dirty="0"/>
              <a:t>By changing Variable Cells: G2 in our case</a:t>
            </a:r>
          </a:p>
          <a:p>
            <a:endParaRPr lang="en-GB" sz="1600" dirty="0"/>
          </a:p>
          <a:p>
            <a:r>
              <a:rPr lang="en-GB" sz="1600" dirty="0"/>
              <a:t>If we want to impose some restrictions, under the heading of Subject to the Constraints we need to click on the Add button. This triggers another dialogue box, as in Figure 11.72. We need to restrict the value of alpha to a maximum of one and a minimum of zero.</a:t>
            </a:r>
          </a:p>
        </p:txBody>
      </p:sp>
      <p:pic>
        <p:nvPicPr>
          <p:cNvPr id="9" name="Picture 8">
            <a:extLst>
              <a:ext uri="{FF2B5EF4-FFF2-40B4-BE49-F238E27FC236}">
                <a16:creationId xmlns:a16="http://schemas.microsoft.com/office/drawing/2014/main" id="{52742D7E-EB14-443E-BC53-8530750B242A}"/>
              </a:ext>
            </a:extLst>
          </p:cNvPr>
          <p:cNvPicPr/>
          <p:nvPr/>
        </p:nvPicPr>
        <p:blipFill>
          <a:blip r:embed="rId2"/>
          <a:stretch>
            <a:fillRect/>
          </a:stretch>
        </p:blipFill>
        <p:spPr>
          <a:xfrm>
            <a:off x="4279352" y="1258091"/>
            <a:ext cx="4397104" cy="1759445"/>
          </a:xfrm>
          <a:prstGeom prst="rect">
            <a:avLst/>
          </a:prstGeom>
        </p:spPr>
      </p:pic>
      <p:sp>
        <p:nvSpPr>
          <p:cNvPr id="10" name="Rectangle 9">
            <a:extLst>
              <a:ext uri="{FF2B5EF4-FFF2-40B4-BE49-F238E27FC236}">
                <a16:creationId xmlns:a16="http://schemas.microsoft.com/office/drawing/2014/main" id="{C0DC0631-F441-490E-AB3E-90E7E4F00154}"/>
              </a:ext>
            </a:extLst>
          </p:cNvPr>
          <p:cNvSpPr/>
          <p:nvPr/>
        </p:nvSpPr>
        <p:spPr>
          <a:xfrm>
            <a:off x="3491880" y="3351482"/>
            <a:ext cx="5374330" cy="2585323"/>
          </a:xfrm>
          <a:prstGeom prst="rect">
            <a:avLst/>
          </a:prstGeom>
        </p:spPr>
        <p:txBody>
          <a:bodyPr wrap="square">
            <a:spAutoFit/>
          </a:bodyPr>
          <a:lstStyle/>
          <a:p>
            <a:r>
              <a:rPr lang="en-GB" dirty="0">
                <a:latin typeface="Arial" panose="020B0604020202020204" pitchFamily="34" charset="0"/>
                <a:ea typeface="Times New Roman" panose="02020603050405020304" pitchFamily="18" charset="0"/>
                <a:cs typeface="Arial" panose="020B0604020202020204" pitchFamily="34" charset="0"/>
              </a:rPr>
              <a:t>Once we have clicked the Solve button, Excel offers additional report sheets (reports on Answers, Sensitivity and Limits), but we will let you explore this independently. The result that Excel offers as the optimum smoothing constant that minimises the MSE is α = 0.85686. This value of </a:t>
            </a:r>
            <a:r>
              <a:rPr lang="en-GB" sz="1600" dirty="0">
                <a:latin typeface="Arial" panose="020B0604020202020204" pitchFamily="34" charset="0"/>
                <a:ea typeface="Times New Roman" panose="02020603050405020304" pitchFamily="18" charset="0"/>
                <a:cs typeface="Arial" panose="020B0604020202020204" pitchFamily="34" charset="0"/>
              </a:rPr>
              <a:t>alpha</a:t>
            </a:r>
            <a:r>
              <a:rPr lang="en-GB" dirty="0">
                <a:latin typeface="Arial" panose="020B0604020202020204" pitchFamily="34" charset="0"/>
                <a:ea typeface="Times New Roman" panose="02020603050405020304" pitchFamily="18" charset="0"/>
                <a:cs typeface="Arial" panose="020B0604020202020204" pitchFamily="34" charset="0"/>
              </a:rPr>
              <a:t> yields an MSE of 0.11894, which is a modest improvement over the existing 0.3735 for </a:t>
            </a:r>
            <a:r>
              <a:rPr lang="en-GB"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GB" dirty="0">
                <a:latin typeface="Arial" panose="020B0604020202020204" pitchFamily="34" charset="0"/>
                <a:ea typeface="Times New Roman" panose="02020603050405020304" pitchFamily="18" charset="0"/>
                <a:cs typeface="Arial" panose="020B0604020202020204" pitchFamily="34" charset="0"/>
              </a:rPr>
              <a:t>=0.3. In other cases, the improvements can be significant.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14627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Example 11.9 - Excel (5/6)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53</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EE1E7071-00EB-4D75-A949-2DF6AF037517}"/>
              </a:ext>
            </a:extLst>
          </p:cNvPr>
          <p:cNvSpPr/>
          <p:nvPr/>
        </p:nvSpPr>
        <p:spPr>
          <a:xfrm>
            <a:off x="513187" y="1196752"/>
            <a:ext cx="3122709" cy="4524315"/>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Once we have clicked the Solve button, Excel offers additional report sheets (reports on Answers, Sensitivity and Limits), but we will let you explore this independently. The result that Excel offers as the optimum smoothing constant that minimises the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MSE is α = 0.85686</a:t>
            </a:r>
            <a:r>
              <a:rPr lang="en-GB" dirty="0">
                <a:latin typeface="Calibri" panose="020F0502020204030204" pitchFamily="34" charset="0"/>
                <a:ea typeface="Times New Roman" panose="02020603050405020304" pitchFamily="18" charset="0"/>
                <a:cs typeface="Times New Roman" panose="02020603050405020304" pitchFamily="18" charset="0"/>
              </a:rPr>
              <a:t>. This value of alpha yields an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MSE of 0.11894</a:t>
            </a:r>
            <a:r>
              <a:rPr lang="en-GB" dirty="0">
                <a:latin typeface="Calibri" panose="020F0502020204030204" pitchFamily="34" charset="0"/>
                <a:ea typeface="Times New Roman" panose="02020603050405020304" pitchFamily="18" charset="0"/>
                <a:cs typeface="Times New Roman" panose="02020603050405020304" pitchFamily="18" charset="0"/>
              </a:rPr>
              <a:t>, which is a modest improvement over the existing 0.3735 for </a:t>
            </a:r>
            <a:r>
              <a:rPr lang="en-GB"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Times New Roman" panose="02020603050405020304" pitchFamily="18" charset="0"/>
              </a:rPr>
              <a:t>=0.3. In other cases, the improvements can be significant.</a:t>
            </a:r>
            <a:endParaRPr lang="en-GB" dirty="0"/>
          </a:p>
        </p:txBody>
      </p:sp>
      <p:pic>
        <p:nvPicPr>
          <p:cNvPr id="7" name="Picture 6">
            <a:extLst>
              <a:ext uri="{FF2B5EF4-FFF2-40B4-BE49-F238E27FC236}">
                <a16:creationId xmlns:a16="http://schemas.microsoft.com/office/drawing/2014/main" id="{780CE2D8-092D-4ECD-93D4-18F9EEF95136}"/>
              </a:ext>
            </a:extLst>
          </p:cNvPr>
          <p:cNvPicPr/>
          <p:nvPr/>
        </p:nvPicPr>
        <p:blipFill>
          <a:blip r:embed="rId2"/>
          <a:stretch>
            <a:fillRect/>
          </a:stretch>
        </p:blipFill>
        <p:spPr>
          <a:xfrm>
            <a:off x="3851920" y="1268760"/>
            <a:ext cx="4968552" cy="4680520"/>
          </a:xfrm>
          <a:prstGeom prst="rect">
            <a:avLst/>
          </a:prstGeom>
        </p:spPr>
      </p:pic>
    </p:spTree>
    <p:extLst>
      <p:ext uri="{BB962C8B-B14F-4D97-AF65-F5344CB8AC3E}">
        <p14:creationId xmlns:p14="http://schemas.microsoft.com/office/powerpoint/2010/main" val="1752097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Example 11.9 - Excel (6/6)</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54</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08EBF890-AC00-4101-B0A6-AF864B2C6DE5}"/>
              </a:ext>
            </a:extLst>
          </p:cNvPr>
          <p:cNvSpPr/>
          <p:nvPr/>
        </p:nvSpPr>
        <p:spPr>
          <a:xfrm>
            <a:off x="500034" y="1268760"/>
            <a:ext cx="3207870" cy="2862322"/>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If we look at the graph now, it will be visible that our new ex-post forecasts are even closer to the historical values of the time series. Compare the forecast values from Figure 11.73 with the ones from Figure 11.66, which we obtained using SPSS, and you will see that they are identical. </a:t>
            </a:r>
            <a:endParaRPr lang="en-GB" dirty="0"/>
          </a:p>
        </p:txBody>
      </p:sp>
      <p:sp>
        <p:nvSpPr>
          <p:cNvPr id="7" name="Rectangle 6">
            <a:extLst>
              <a:ext uri="{FF2B5EF4-FFF2-40B4-BE49-F238E27FC236}">
                <a16:creationId xmlns:a16="http://schemas.microsoft.com/office/drawing/2014/main" id="{A14B1313-C2B3-4027-8D7E-EA80E3C7D566}"/>
              </a:ext>
            </a:extLst>
          </p:cNvPr>
          <p:cNvSpPr/>
          <p:nvPr/>
        </p:nvSpPr>
        <p:spPr>
          <a:xfrm>
            <a:off x="518414" y="4455303"/>
            <a:ext cx="8204566" cy="646331"/>
          </a:xfrm>
          <a:prstGeom prst="rect">
            <a:avLst/>
          </a:prstGeom>
          <a:solidFill>
            <a:schemeClr val="accent3">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You can also see from Figure 11.67 that SPSS used identical value of alpha that was obtained in our Excel example after using the Solver option.</a:t>
            </a:r>
            <a:endParaRPr lang="en-GB" dirty="0"/>
          </a:p>
        </p:txBody>
      </p:sp>
      <p:pic>
        <p:nvPicPr>
          <p:cNvPr id="8" name="Picture 7">
            <a:extLst>
              <a:ext uri="{FF2B5EF4-FFF2-40B4-BE49-F238E27FC236}">
                <a16:creationId xmlns:a16="http://schemas.microsoft.com/office/drawing/2014/main" id="{36646C2B-1CB8-4E71-A36B-7C4AA73501D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324329"/>
            <a:ext cx="4792046" cy="2968767"/>
          </a:xfrm>
          <a:prstGeom prst="rect">
            <a:avLst/>
          </a:prstGeom>
          <a:noFill/>
        </p:spPr>
      </p:pic>
    </p:spTree>
    <p:extLst>
      <p:ext uri="{BB962C8B-B14F-4D97-AF65-F5344CB8AC3E}">
        <p14:creationId xmlns:p14="http://schemas.microsoft.com/office/powerpoint/2010/main" val="13606344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Prediction interval for short and mid-term forecast (1/2)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55</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576475A8-3652-4BED-8897-ACAE3E62F2D5}"/>
              </a:ext>
            </a:extLst>
          </p:cNvPr>
          <p:cNvSpPr/>
          <p:nvPr/>
        </p:nvSpPr>
        <p:spPr>
          <a:xfrm>
            <a:off x="529426" y="1268760"/>
            <a:ext cx="8176422" cy="1477328"/>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In Example 11.3 and 11.6, when we selected moving averages and exponential smoothing respectively, through one of Excel’s Data Analysis apps, one of the dialogue boxes gave us an option to get Standard Errors displayed. As we ignored this option in our explanations, we will briefly repeat the procedure, but this time we will focus on the Standard Error option.</a:t>
            </a:r>
            <a:endParaRPr lang="en-GB" dirty="0"/>
          </a:p>
        </p:txBody>
      </p:sp>
      <p:sp>
        <p:nvSpPr>
          <p:cNvPr id="6" name="Rectangle 5">
            <a:extLst>
              <a:ext uri="{FF2B5EF4-FFF2-40B4-BE49-F238E27FC236}">
                <a16:creationId xmlns:a16="http://schemas.microsoft.com/office/drawing/2014/main" id="{AFBDB859-A3A3-41B0-A14C-090D546FF6A7}"/>
              </a:ext>
            </a:extLst>
          </p:cNvPr>
          <p:cNvSpPr/>
          <p:nvPr/>
        </p:nvSpPr>
        <p:spPr>
          <a:xfrm>
            <a:off x="500034" y="3109937"/>
            <a:ext cx="8291046" cy="2585323"/>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In Example 11.3 in Figure 11.24, column E contained standard errors, as calculated by Excel. The formula that Excel used (the first cell was E12) was =SQRT(SUMXMY2(C8:C12,D8:D12)/5). This is effectively the standard error of the estimate as defined by equation (10.14) from the previous chapter. The only difference is that equation (10.14) has n-2 in the denominator, whilst Excel used number 5. The reason why Excel used number 5 was to match the number of moving averages we selected. This means that the standard error as calculated by Excel is a dynamic standard error. In other words, it is not constant for the whole data set, but it varies as the moving averages change.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42876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Prediction interval for short and mid-term forecast (2/2)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56</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FB017D20-F00E-461D-B1B0-6DF9F4A06606}"/>
              </a:ext>
            </a:extLst>
          </p:cNvPr>
          <p:cNvSpPr/>
          <p:nvPr/>
        </p:nvSpPr>
        <p:spPr>
          <a:xfrm>
            <a:off x="512950" y="1369905"/>
            <a:ext cx="8163506" cy="1754326"/>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In Example 11.6 in Figure 11.34, column F contains standard errors calculated by Excel, but this time for the exponentially smoothed values. The first value in cell F8 has almost identical formula =SQRT(SUMXMY2(C5:C7,D5:D7)/3). The only difference is that the denominator is 3. It is unclear why Excel uses 3, and it is consistently used regardless of the value of alpha. However, as before, this indicates that the standard error of the estimate is a dynamic value that changes from period to period.</a:t>
            </a:r>
            <a:endParaRPr lang="en-GB" dirty="0"/>
          </a:p>
        </p:txBody>
      </p:sp>
    </p:spTree>
    <p:extLst>
      <p:ext uri="{BB962C8B-B14F-4D97-AF65-F5344CB8AC3E}">
        <p14:creationId xmlns:p14="http://schemas.microsoft.com/office/powerpoint/2010/main" val="574383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Example 11.10 - Excel (1/3)</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57</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59C6FF5E-7505-4446-A637-86E03EC957F1}"/>
              </a:ext>
            </a:extLst>
          </p:cNvPr>
          <p:cNvSpPr/>
          <p:nvPr/>
        </p:nvSpPr>
        <p:spPr>
          <a:xfrm>
            <a:off x="507166" y="1320156"/>
            <a:ext cx="8169290" cy="923330"/>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We will now use the same data as in Example 11.9 where we optimised the value of alpha using Excel Solver. In Example 11.10 we will extend the calculations and use standard errors to calculate the prediction interval.</a:t>
            </a:r>
            <a:endParaRPr lang="en-GB" dirty="0"/>
          </a:p>
        </p:txBody>
      </p:sp>
      <p:sp>
        <p:nvSpPr>
          <p:cNvPr id="6" name="Rectangle 5">
            <a:extLst>
              <a:ext uri="{FF2B5EF4-FFF2-40B4-BE49-F238E27FC236}">
                <a16:creationId xmlns:a16="http://schemas.microsoft.com/office/drawing/2014/main" id="{3BCCBCFE-91F3-43DC-BF6E-E89FEC191186}"/>
              </a:ext>
            </a:extLst>
          </p:cNvPr>
          <p:cNvSpPr/>
          <p:nvPr/>
        </p:nvSpPr>
        <p:spPr>
          <a:xfrm>
            <a:off x="647616" y="2906217"/>
            <a:ext cx="1119638" cy="2308324"/>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11.75 illustrates the Excel solution (row 15-55 hidden)</a:t>
            </a:r>
            <a:endParaRPr lang="en-GB" dirty="0"/>
          </a:p>
        </p:txBody>
      </p:sp>
      <p:pic>
        <p:nvPicPr>
          <p:cNvPr id="8" name="Picture 7">
            <a:extLst>
              <a:ext uri="{FF2B5EF4-FFF2-40B4-BE49-F238E27FC236}">
                <a16:creationId xmlns:a16="http://schemas.microsoft.com/office/drawing/2014/main" id="{8A7DDE03-9B27-4D0B-861A-4A7B58B9A806}"/>
              </a:ext>
            </a:extLst>
          </p:cNvPr>
          <p:cNvPicPr/>
          <p:nvPr/>
        </p:nvPicPr>
        <p:blipFill>
          <a:blip r:embed="rId2"/>
          <a:stretch>
            <a:fillRect/>
          </a:stretch>
        </p:blipFill>
        <p:spPr>
          <a:xfrm>
            <a:off x="1691680" y="2237926"/>
            <a:ext cx="7128792" cy="3639346"/>
          </a:xfrm>
          <a:prstGeom prst="rect">
            <a:avLst/>
          </a:prstGeom>
        </p:spPr>
      </p:pic>
    </p:spTree>
    <p:extLst>
      <p:ext uri="{BB962C8B-B14F-4D97-AF65-F5344CB8AC3E}">
        <p14:creationId xmlns:p14="http://schemas.microsoft.com/office/powerpoint/2010/main" val="12760815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Example 11.10 - Excel (2/3)</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58</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8373AB16-8E96-4040-B2DF-183D5908A5FC}"/>
                  </a:ext>
                </a:extLst>
              </p:cNvPr>
              <p:cNvSpPr/>
              <p:nvPr/>
            </p:nvSpPr>
            <p:spPr>
              <a:xfrm>
                <a:off x="428625" y="1192706"/>
                <a:ext cx="8176422" cy="4796185"/>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As we said, column I contains Standard Errors produced automatically by Excel. We used these values to calculate the confidence interval for every ex-post forecast. Columns J and K show the calculations, and we are familiar with them and we used them in Chapter 10 (see equations (10.26)-(10.30) and Example 10.18).</a:t>
                </a:r>
              </a:p>
              <a:p>
                <a:pPr marL="0" marR="0" algn="just" hangingPunct="0">
                  <a:spcBef>
                    <a:spcPts val="0"/>
                  </a:spcBef>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just" hangingPunct="0">
                  <a:spcBef>
                    <a:spcPts val="0"/>
                  </a:spcBef>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However, when we reached the end of the actual time series (row 61), the standard errors of the estimate as calculated by Excel stopped. This means that in order to calculate the prediction interval for the forecasts, we have to us some other value of the standard error. We have two options here. One is that that for the first future prediction interval we use the last actual standard error (prediction interval is in this case: </a:t>
                </a:r>
                <a:r>
                  <a:rPr lang="en-GB" sz="1600" dirty="0">
                    <a:effectLst/>
                    <a:latin typeface="Calibri" panose="020F0502020204030204" pitchFamily="34" charset="0"/>
                    <a:ea typeface="Times New Roman" panose="02020603050405020304" pitchFamily="18" charset="0"/>
                    <a:cs typeface="Calibri" panose="020F0502020204030204" pitchFamily="34" charset="0"/>
                  </a:rPr>
                  <a:t>ŷ</a:t>
                </a:r>
                <a:r>
                  <a:rPr lang="en-GB" sz="1600" baseline="-25000" dirty="0">
                    <a:effectLst/>
                    <a:latin typeface="Calibri" panose="020F0502020204030204" pitchFamily="34" charset="0"/>
                    <a:ea typeface="Times New Roman" panose="02020603050405020304" pitchFamily="18" charset="0"/>
                    <a:cs typeface="Times New Roman" panose="02020603050405020304" pitchFamily="18" charset="0"/>
                  </a:rPr>
                  <a:t>60 </a:t>
                </a:r>
                <a:r>
                  <a:rPr lang="en-GB" sz="1600" dirty="0">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t</a:t>
                </a:r>
                <a:r>
                  <a:rPr lang="en-GB" sz="1600" baseline="-25000" dirty="0">
                    <a:effectLst/>
                    <a:latin typeface="Calibri" panose="020F0502020204030204" pitchFamily="34" charset="0"/>
                    <a:ea typeface="Times New Roman" panose="02020603050405020304" pitchFamily="18" charset="0"/>
                    <a:cs typeface="Times New Roman" panose="02020603050405020304" pitchFamily="18" charset="0"/>
                  </a:rPr>
                  <a:t>value </a:t>
                </a:r>
                <a:r>
                  <a:rPr lang="en-GB" sz="1600" dirty="0">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SE</a:t>
                </a:r>
                <a:r>
                  <a:rPr lang="en-GB" sz="1600" baseline="-25000" dirty="0">
                    <a:effectLst/>
                    <a:latin typeface="Calibri" panose="020F0502020204030204" pitchFamily="34" charset="0"/>
                    <a:ea typeface="Times New Roman" panose="02020603050405020304" pitchFamily="18" charset="0"/>
                    <a:cs typeface="Times New Roman" panose="02020603050405020304" pitchFamily="18" charset="0"/>
                  </a:rPr>
                  <a:t>59</a:t>
                </a: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However, as this last value of the standard error might be skewed, it is much safer to use the overall standard error of the estimate. We calculated it in cell L6 using one formula and in cell L7 using another. Both values are virtually identical. </a:t>
                </a:r>
              </a:p>
              <a:p>
                <a:pPr marL="0" marR="0" algn="just" hangingPunct="0">
                  <a:spcBef>
                    <a:spcPts val="0"/>
                  </a:spcBef>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GB" sz="1600" dirty="0">
                    <a:effectLst/>
                    <a:latin typeface="Calibri" panose="020F0502020204030204" pitchFamily="34" charset="0"/>
                    <a:ea typeface="Times New Roman" panose="02020603050405020304" pitchFamily="18" charset="0"/>
                    <a:cs typeface="Times New Roman" panose="02020603050405020304" pitchFamily="18" charset="0"/>
                  </a:rPr>
                  <a:t>This value was used for the future prediction interval: </a:t>
                </a:r>
                <a:r>
                  <a:rPr lang="en-GB" sz="1600" dirty="0">
                    <a:effectLst/>
                    <a:latin typeface="Calibri" panose="020F0502020204030204" pitchFamily="34" charset="0"/>
                    <a:ea typeface="Times New Roman" panose="02020603050405020304" pitchFamily="18" charset="0"/>
                  </a:rPr>
                  <a:t>ŷ</a:t>
                </a:r>
                <a:r>
                  <a:rPr lang="en-GB" sz="1600" baseline="-25000" dirty="0">
                    <a:effectLst/>
                    <a:latin typeface="Calibri" panose="020F0502020204030204" pitchFamily="34" charset="0"/>
                    <a:ea typeface="Times New Roman" panose="02020603050405020304" pitchFamily="18" charset="0"/>
                    <a:cs typeface="Times New Roman" panose="02020603050405020304" pitchFamily="18" charset="0"/>
                  </a:rPr>
                  <a:t>t </a:t>
                </a:r>
                <a:r>
                  <a:rPr lang="en-GB" sz="1600" dirty="0">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t</a:t>
                </a:r>
                <a:r>
                  <a:rPr lang="en-GB" sz="1600" baseline="-25000" dirty="0">
                    <a:effectLst/>
                    <a:latin typeface="Calibri" panose="020F0502020204030204" pitchFamily="34" charset="0"/>
                    <a:ea typeface="Times New Roman" panose="02020603050405020304" pitchFamily="18" charset="0"/>
                    <a:cs typeface="Times New Roman" panose="02020603050405020304" pitchFamily="18" charset="0"/>
                  </a:rPr>
                  <a:t>value </a:t>
                </a:r>
                <a:r>
                  <a:rPr lang="en-GB" sz="1600" dirty="0">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SE </a:t>
                </a:r>
                <a:r>
                  <a:rPr lang="en-GB" sz="1600" dirty="0">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 </a:t>
                </a:r>
                <a14:m>
                  <m:oMath xmlns:m="http://schemas.openxmlformats.org/officeDocument/2006/math">
                    <m:rad>
                      <m:radPr>
                        <m:degHide m:val="on"/>
                        <m:ctrlPr>
                          <a:rPr lang="en-GB" sz="1600" i="1">
                            <a:effectLst/>
                            <a:latin typeface="Cambria Math" panose="02040503050406030204" pitchFamily="18" charset="0"/>
                          </a:rPr>
                        </m:ctrlPr>
                      </m:radPr>
                      <m:deg/>
                      <m:e>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h</m:t>
                        </m:r>
                      </m:e>
                    </m:rad>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See equation (10.29) for the explanation for what is meant by h and why we are taking the square root of h. As a reminder, h represents the future increments (h=1, 2, 3, …) that are used to correct the future prediction interval and anticipate the future uncertainty. Cells J62:K67 show the future prediction interval.</a:t>
                </a:r>
                <a:endParaRPr lang="en-GB" sz="1600" dirty="0"/>
              </a:p>
            </p:txBody>
          </p:sp>
        </mc:Choice>
        <mc:Fallback>
          <p:sp>
            <p:nvSpPr>
              <p:cNvPr id="5" name="Rectangle 4">
                <a:extLst>
                  <a:ext uri="{FF2B5EF4-FFF2-40B4-BE49-F238E27FC236}">
                    <a16:creationId xmlns:a16="http://schemas.microsoft.com/office/drawing/2014/main" id="{8373AB16-8E96-4040-B2DF-183D5908A5FC}"/>
                  </a:ext>
                </a:extLst>
              </p:cNvPr>
              <p:cNvSpPr>
                <a:spLocks noRot="1" noChangeAspect="1" noMove="1" noResize="1" noEditPoints="1" noAdjustHandles="1" noChangeArrowheads="1" noChangeShapeType="1" noTextEdit="1"/>
              </p:cNvSpPr>
              <p:nvPr/>
            </p:nvSpPr>
            <p:spPr>
              <a:xfrm>
                <a:off x="428625" y="1192706"/>
                <a:ext cx="8176422" cy="4796185"/>
              </a:xfrm>
              <a:prstGeom prst="rect">
                <a:avLst/>
              </a:prstGeom>
              <a:blipFill>
                <a:blip r:embed="rId2"/>
                <a:stretch>
                  <a:fillRect l="-373" t="-382" r="-373" b="-891"/>
                </a:stretch>
              </a:blipFill>
            </p:spPr>
            <p:txBody>
              <a:bodyPr/>
              <a:lstStyle/>
              <a:p>
                <a:r>
                  <a:rPr lang="en-GB">
                    <a:noFill/>
                  </a:rPr>
                  <a:t> </a:t>
                </a:r>
              </a:p>
            </p:txBody>
          </p:sp>
        </mc:Fallback>
      </mc:AlternateContent>
    </p:spTree>
    <p:extLst>
      <p:ext uri="{BB962C8B-B14F-4D97-AF65-F5344CB8AC3E}">
        <p14:creationId xmlns:p14="http://schemas.microsoft.com/office/powerpoint/2010/main" val="15886502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Example 11.10 - Excel (3/3)</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59</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6" name="Rectangle 5">
            <a:extLst>
              <a:ext uri="{FF2B5EF4-FFF2-40B4-BE49-F238E27FC236}">
                <a16:creationId xmlns:a16="http://schemas.microsoft.com/office/drawing/2014/main" id="{B9BE951B-B74E-42D2-AED6-F8F4DBCE9F6E}"/>
              </a:ext>
            </a:extLst>
          </p:cNvPr>
          <p:cNvSpPr/>
          <p:nvPr/>
        </p:nvSpPr>
        <p:spPr>
          <a:xfrm>
            <a:off x="3635896" y="4783214"/>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11.76</a:t>
            </a:r>
            <a:endParaRPr lang="en-GB" dirty="0"/>
          </a:p>
        </p:txBody>
      </p:sp>
      <p:sp>
        <p:nvSpPr>
          <p:cNvPr id="7" name="Rectangle 6">
            <a:extLst>
              <a:ext uri="{FF2B5EF4-FFF2-40B4-BE49-F238E27FC236}">
                <a16:creationId xmlns:a16="http://schemas.microsoft.com/office/drawing/2014/main" id="{4AFC05E8-FFDC-48AA-88EA-875EC0BE4C09}"/>
              </a:ext>
            </a:extLst>
          </p:cNvPr>
          <p:cNvSpPr/>
          <p:nvPr/>
        </p:nvSpPr>
        <p:spPr>
          <a:xfrm>
            <a:off x="428625" y="1576862"/>
            <a:ext cx="3196732" cy="3046988"/>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As we can see the two dotted lines, symbolizing (DES – t </a:t>
            </a:r>
            <a:r>
              <a:rPr lang="en-GB" sz="1600"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n-GB" sz="1600" dirty="0">
                <a:latin typeface="Calibri" panose="020F0502020204030204" pitchFamily="34" charset="0"/>
                <a:ea typeface="Times New Roman" panose="02020603050405020304" pitchFamily="18" charset="0"/>
                <a:cs typeface="Times New Roman" panose="02020603050405020304" pitchFamily="18" charset="0"/>
              </a:rPr>
              <a:t>SE) and (DES + t </a:t>
            </a:r>
            <a:r>
              <a:rPr lang="en-GB" sz="1600"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n-GB" sz="1600" dirty="0">
                <a:latin typeface="Calibri" panose="020F0502020204030204" pitchFamily="34" charset="0"/>
                <a:ea typeface="Times New Roman" panose="02020603050405020304" pitchFamily="18" charset="0"/>
                <a:cs typeface="Times New Roman" panose="02020603050405020304" pitchFamily="18" charset="0"/>
              </a:rPr>
              <a:t>SE), follow the red line that represents SES. </a:t>
            </a:r>
          </a:p>
          <a:p>
            <a:pPr marL="0" marR="0" algn="just" hangingPunct="0">
              <a:spcBef>
                <a:spcPts val="0"/>
              </a:spcBef>
              <a:spcAft>
                <a:spcPts val="0"/>
              </a:spcAft>
            </a:pP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The interval is not of consistent width, because it is not calculated on the basis of a single standard error for the whole data set. It is calculated as a dynamic and moving series of standard errors for every rolling 3-period interval.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E187F582-EC7E-4FE3-9CFB-9E1AF5E29A6B}"/>
              </a:ext>
            </a:extLst>
          </p:cNvPr>
          <p:cNvSpPr/>
          <p:nvPr/>
        </p:nvSpPr>
        <p:spPr>
          <a:xfrm>
            <a:off x="464274" y="5200604"/>
            <a:ext cx="8320438" cy="646331"/>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For the final five prediction intervals the standard error is constant, but they are multiplied by the square root of h values (1, 2, 3, ..) for the future prediction intervals.</a:t>
            </a:r>
            <a:endParaRPr lang="en-GB" dirty="0"/>
          </a:p>
        </p:txBody>
      </p:sp>
      <p:pic>
        <p:nvPicPr>
          <p:cNvPr id="9" name="Picture 8">
            <a:extLst>
              <a:ext uri="{FF2B5EF4-FFF2-40B4-BE49-F238E27FC236}">
                <a16:creationId xmlns:a16="http://schemas.microsoft.com/office/drawing/2014/main" id="{94A9EE6B-0160-44EC-9932-F14370FC054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324693"/>
            <a:ext cx="5076808" cy="3544467"/>
          </a:xfrm>
          <a:prstGeom prst="rect">
            <a:avLst/>
          </a:prstGeom>
          <a:noFill/>
        </p:spPr>
      </p:pic>
    </p:spTree>
    <p:extLst>
      <p:ext uri="{BB962C8B-B14F-4D97-AF65-F5344CB8AC3E}">
        <p14:creationId xmlns:p14="http://schemas.microsoft.com/office/powerpoint/2010/main" val="41599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Part 2 Exponential smoothing (3/7)</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6</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F702AB7C-1997-42A8-8B32-CD6D54EFACCB}"/>
              </a:ext>
            </a:extLst>
          </p:cNvPr>
          <p:cNvSpPr/>
          <p:nvPr/>
        </p:nvSpPr>
        <p:spPr>
          <a:xfrm>
            <a:off x="560257" y="1297037"/>
            <a:ext cx="8136904" cy="830997"/>
          </a:xfrm>
          <a:prstGeom prst="rect">
            <a:avLst/>
          </a:prstGeom>
          <a:solidFill>
            <a:schemeClr val="accent3">
              <a:lumMod val="20000"/>
              <a:lumOff val="80000"/>
            </a:schemeClr>
          </a:solidFill>
        </p:spPr>
        <p:txBody>
          <a:bodyPr wrap="square">
            <a:spAutoFit/>
          </a:bodyPr>
          <a:lstStyle/>
          <a:p>
            <a:r>
              <a:rPr lang="en-GB" sz="1600" dirty="0">
                <a:latin typeface="Calibri" panose="020F0502020204030204" pitchFamily="34" charset="0"/>
                <a:ea typeface="Times New Roman" panose="02020603050405020304" pitchFamily="18" charset="0"/>
                <a:cs typeface="Book Antiqua" panose="02040602050305030304" pitchFamily="18" charset="0"/>
              </a:rPr>
              <a:t>If </a:t>
            </a:r>
            <a:r>
              <a:rPr lang="en-GB" sz="1600" dirty="0">
                <a:latin typeface="Calibri" panose="020F0502020204030204" pitchFamily="34" charset="0"/>
                <a:ea typeface="Times New Roman" panose="02020603050405020304" pitchFamily="18" charset="0"/>
                <a:cs typeface="Book Antiqua" panose="02040602050305030304" pitchFamily="18" charset="0"/>
                <a:sym typeface="Symbol" panose="05050102010706020507" pitchFamily="18" charset="2"/>
              </a:rPr>
              <a:t></a:t>
            </a:r>
            <a:r>
              <a:rPr lang="en-GB" sz="1600" dirty="0">
                <a:latin typeface="Calibri" panose="020F0502020204030204" pitchFamily="34" charset="0"/>
                <a:ea typeface="Times New Roman" panose="02020603050405020304" pitchFamily="18" charset="0"/>
                <a:cs typeface="Book Antiqua" panose="02040602050305030304" pitchFamily="18" charset="0"/>
              </a:rPr>
              <a:t> = 0,</a:t>
            </a:r>
            <a:r>
              <a:rPr lang="en-GB" sz="1600" dirty="0">
                <a:latin typeface="Calibri" panose="020F0502020204030204" pitchFamily="34" charset="0"/>
                <a:ea typeface="Times New Roman" panose="02020603050405020304" pitchFamily="18" charset="0"/>
                <a:cs typeface="Times New Roman" panose="02020603050405020304" pitchFamily="18" charset="0"/>
              </a:rPr>
              <a:t> then current forecast is the same as the previous one. If </a:t>
            </a:r>
            <a:r>
              <a:rPr lang="en-GB" sz="1600" dirty="0">
                <a:latin typeface="Calibri" panose="020F0502020204030204" pitchFamily="34" charset="0"/>
                <a:ea typeface="Times New Roman" panose="02020603050405020304" pitchFamily="18" charset="0"/>
                <a:cs typeface="Book Antiqua" panose="02040602050305030304" pitchFamily="18" charset="0"/>
                <a:sym typeface="Symbol" panose="05050102010706020507" pitchFamily="18" charset="2"/>
              </a:rPr>
              <a:t></a:t>
            </a:r>
            <a:r>
              <a:rPr lang="en-GB" sz="1600" dirty="0">
                <a:latin typeface="Calibri" panose="020F0502020204030204" pitchFamily="34" charset="0"/>
                <a:ea typeface="Times New Roman" panose="02020603050405020304" pitchFamily="18" charset="0"/>
                <a:cs typeface="Book Antiqua" panose="02040602050305030304" pitchFamily="18" charset="0"/>
              </a:rPr>
              <a:t> = 1, then current forecast is also the same as the previous one, plus the full amount of the deviation between the previous actual and forecasted value.</a:t>
            </a:r>
            <a:endParaRPr lang="en-GB" sz="1600" dirty="0"/>
          </a:p>
        </p:txBody>
      </p:sp>
      <p:sp>
        <p:nvSpPr>
          <p:cNvPr id="6" name="Rectangle 5">
            <a:extLst>
              <a:ext uri="{FF2B5EF4-FFF2-40B4-BE49-F238E27FC236}">
                <a16:creationId xmlns:a16="http://schemas.microsoft.com/office/drawing/2014/main" id="{9C2D8B3C-DA08-4B4F-9F18-3A138EB2EE98}"/>
              </a:ext>
            </a:extLst>
          </p:cNvPr>
          <p:cNvSpPr/>
          <p:nvPr/>
        </p:nvSpPr>
        <p:spPr>
          <a:xfrm>
            <a:off x="560257" y="2223545"/>
            <a:ext cx="8136904" cy="1323439"/>
          </a:xfrm>
          <a:prstGeom prst="rect">
            <a:avLst/>
          </a:prstGeom>
          <a:solidFill>
            <a:schemeClr val="accent2">
              <a:lumMod val="20000"/>
              <a:lumOff val="80000"/>
            </a:schemeClr>
          </a:solidFill>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Why a fraction of an error? If every current forecast/observation depends on the previous one and this one depends on the one before etc., then all the previous errors are in fact embedded in every current observation/forecast. By taking a fraction of error, we are in fact </a:t>
            </a:r>
            <a:r>
              <a:rPr lang="en-GB" sz="16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discounting</a:t>
            </a:r>
            <a:r>
              <a:rPr lang="en-GB" sz="1600" dirty="0">
                <a:latin typeface="Calibri" panose="020F0502020204030204" pitchFamily="34" charset="0"/>
                <a:ea typeface="Times New Roman" panose="02020603050405020304" pitchFamily="18" charset="0"/>
                <a:cs typeface="Times New Roman" panose="02020603050405020304" pitchFamily="18" charset="0"/>
              </a:rPr>
              <a:t> the influence that every previous observation and its associated error has on current observations/forecasts.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2D9D7D0-D690-4AB4-A313-75C723877B73}"/>
              </a:ext>
            </a:extLst>
          </p:cNvPr>
          <p:cNvSpPr/>
          <p:nvPr/>
        </p:nvSpPr>
        <p:spPr>
          <a:xfrm>
            <a:off x="560256" y="3642495"/>
            <a:ext cx="8136904" cy="584775"/>
          </a:xfrm>
          <a:prstGeom prst="rect">
            <a:avLst/>
          </a:prstGeom>
          <a:solidFill>
            <a:schemeClr val="accent5">
              <a:lumMod val="20000"/>
              <a:lumOff val="80000"/>
            </a:schemeClr>
          </a:solidFill>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The origins of equation (11.11) and (11.12) can be found in Brown’s single exponential smoothing method. However, the original Brown’s formula states that:</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54DC856-B713-4634-94F7-B2AAF70C8563}"/>
              </a:ext>
            </a:extLst>
          </p:cNvPr>
          <p:cNvSpPr/>
          <p:nvPr/>
        </p:nvSpPr>
        <p:spPr>
          <a:xfrm>
            <a:off x="560257" y="4854491"/>
            <a:ext cx="8338217" cy="1077218"/>
          </a:xfrm>
          <a:prstGeom prst="rect">
            <a:avLst/>
          </a:prstGeom>
          <a:solidFill>
            <a:schemeClr val="accent5">
              <a:lumMod val="20000"/>
              <a:lumOff val="80000"/>
            </a:schemeClr>
          </a:solidFill>
        </p:spPr>
        <p:txBody>
          <a:bodyPr wrap="square">
            <a:spAutoFit/>
          </a:bodyPr>
          <a:lstStyle/>
          <a:p>
            <a:r>
              <a:rPr lang="en-GB" sz="1600" dirty="0">
                <a:latin typeface="Calibri" panose="020F0502020204030204" pitchFamily="34" charset="0"/>
                <a:ea typeface="Times New Roman" panose="02020603050405020304" pitchFamily="18" charset="0"/>
                <a:cs typeface="Times New Roman" panose="02020603050405020304" pitchFamily="18" charset="0"/>
              </a:rPr>
              <a:t>Note that Brown uses y</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t</a:t>
            </a:r>
            <a:r>
              <a:rPr lang="en-GB" sz="1600" dirty="0">
                <a:latin typeface="Calibri" panose="020F0502020204030204" pitchFamily="34" charset="0"/>
                <a:ea typeface="Times New Roman" panose="02020603050405020304" pitchFamily="18" charset="0"/>
                <a:cs typeface="Times New Roman" panose="02020603050405020304" pitchFamily="18" charset="0"/>
              </a:rPr>
              <a:t> rather than y</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t-1</a:t>
            </a:r>
            <a:r>
              <a:rPr lang="en-GB" sz="1600" dirty="0">
                <a:latin typeface="Calibri" panose="020F0502020204030204" pitchFamily="34" charset="0"/>
                <a:ea typeface="Times New Roman" panose="02020603050405020304" pitchFamily="18" charset="0"/>
                <a:cs typeface="Times New Roman" panose="02020603050405020304" pitchFamily="18" charset="0"/>
              </a:rPr>
              <a:t>. This effectively means every current smoothed value in Brown’s formula is the future forecast value in our formula. If we use the original smoothing equation by Brown, then we have to remember that                        (see equations (11.11) and (11.12)).            </a:t>
            </a:r>
            <a:endParaRPr lang="en-GB" sz="1600" dirty="0"/>
          </a:p>
        </p:txBody>
      </p:sp>
      <p:pic>
        <p:nvPicPr>
          <p:cNvPr id="12" name="Picture 11">
            <a:extLst>
              <a:ext uri="{FF2B5EF4-FFF2-40B4-BE49-F238E27FC236}">
                <a16:creationId xmlns:a16="http://schemas.microsoft.com/office/drawing/2014/main" id="{1EB377BE-17C8-4E6A-82E0-FB7C509A6042}"/>
              </a:ext>
            </a:extLst>
          </p:cNvPr>
          <p:cNvPicPr>
            <a:picLocks noChangeAspect="1"/>
          </p:cNvPicPr>
          <p:nvPr/>
        </p:nvPicPr>
        <p:blipFill>
          <a:blip r:embed="rId2"/>
          <a:stretch>
            <a:fillRect/>
          </a:stretch>
        </p:blipFill>
        <p:spPr>
          <a:xfrm>
            <a:off x="5004048" y="5365725"/>
            <a:ext cx="1009524" cy="390476"/>
          </a:xfrm>
          <a:prstGeom prst="rect">
            <a:avLst/>
          </a:prstGeom>
        </p:spPr>
      </p:pic>
      <p:pic>
        <p:nvPicPr>
          <p:cNvPr id="9" name="Picture 8">
            <a:extLst>
              <a:ext uri="{FF2B5EF4-FFF2-40B4-BE49-F238E27FC236}">
                <a16:creationId xmlns:a16="http://schemas.microsoft.com/office/drawing/2014/main" id="{25FCEFA1-48A4-4D35-A0DC-354F9F84D19D}"/>
              </a:ext>
            </a:extLst>
          </p:cNvPr>
          <p:cNvPicPr>
            <a:picLocks noChangeAspect="1"/>
          </p:cNvPicPr>
          <p:nvPr/>
        </p:nvPicPr>
        <p:blipFill>
          <a:blip r:embed="rId3"/>
          <a:stretch>
            <a:fillRect/>
          </a:stretch>
        </p:blipFill>
        <p:spPr>
          <a:xfrm>
            <a:off x="530145" y="4237369"/>
            <a:ext cx="8116200" cy="581826"/>
          </a:xfrm>
          <a:prstGeom prst="rect">
            <a:avLst/>
          </a:prstGeom>
        </p:spPr>
      </p:pic>
    </p:spTree>
    <p:extLst>
      <p:ext uri="{BB962C8B-B14F-4D97-AF65-F5344CB8AC3E}">
        <p14:creationId xmlns:p14="http://schemas.microsoft.com/office/powerpoint/2010/main" val="33336946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Example 11.10 - SPSS</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60</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4407D36E-45D6-460B-A04F-219E795D42EE}"/>
              </a:ext>
            </a:extLst>
          </p:cNvPr>
          <p:cNvSpPr/>
          <p:nvPr/>
        </p:nvSpPr>
        <p:spPr>
          <a:xfrm>
            <a:off x="2123728" y="2612818"/>
            <a:ext cx="4572000" cy="923330"/>
          </a:xfrm>
          <a:prstGeom prst="rect">
            <a:avLst/>
          </a:prstGeom>
        </p:spPr>
        <p:txBody>
          <a:bodyPr>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There is no need to show how this works in SPSS given that these values were already printed out in Figures 11.65 - 11.66.</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73384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Handling seasonality using exponential smoothing forecasting (1/2)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61</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999BF316-CC96-4DDF-9085-386BC51DB339}"/>
              </a:ext>
            </a:extLst>
          </p:cNvPr>
          <p:cNvSpPr/>
          <p:nvPr/>
        </p:nvSpPr>
        <p:spPr>
          <a:xfrm>
            <a:off x="500034" y="1196752"/>
            <a:ext cx="8176422" cy="2031325"/>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As an alternative to the classical time series decomposition approach, we can also use the exponential smoothing approach to forecast seasonal data. </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If you look at equation (11.11), you will see that effectively we said that the next forecast is equal to the previous forecasts, plus the fraction of the past forecast error. </a:t>
            </a:r>
          </a:p>
          <a:p>
            <a:pPr marL="0" marR="0" algn="just" hangingPunct="0">
              <a:spcBef>
                <a:spcPts val="0"/>
              </a:spcBef>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We know that e</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 = y</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 - F</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 and therefore, equations (11.10) and (11.11) become:</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5676500-1FFF-4000-A9CD-64B030AB388F}"/>
              </a:ext>
            </a:extLst>
          </p:cNvPr>
          <p:cNvSpPr/>
          <p:nvPr/>
        </p:nvSpPr>
        <p:spPr>
          <a:xfrm>
            <a:off x="500034" y="4869160"/>
            <a:ext cx="8320438" cy="923330"/>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Earlier we introduced the concept of double exponential smoothing, and used this technique to apply it to the double exponential smoothing (DES) method, suitable for following linear time series trend and producing mid-range forecasts. </a:t>
            </a:r>
            <a:endParaRPr lang="en-GB" dirty="0"/>
          </a:p>
        </p:txBody>
      </p:sp>
      <p:pic>
        <p:nvPicPr>
          <p:cNvPr id="8" name="Picture 7">
            <a:extLst>
              <a:ext uri="{FF2B5EF4-FFF2-40B4-BE49-F238E27FC236}">
                <a16:creationId xmlns:a16="http://schemas.microsoft.com/office/drawing/2014/main" id="{9CD2CA86-2370-4A61-B99D-33B60EFF7925}"/>
              </a:ext>
            </a:extLst>
          </p:cNvPr>
          <p:cNvPicPr>
            <a:picLocks noChangeAspect="1"/>
          </p:cNvPicPr>
          <p:nvPr/>
        </p:nvPicPr>
        <p:blipFill>
          <a:blip r:embed="rId2"/>
          <a:stretch>
            <a:fillRect/>
          </a:stretch>
        </p:blipFill>
        <p:spPr>
          <a:xfrm>
            <a:off x="626266" y="3818291"/>
            <a:ext cx="7874797" cy="449767"/>
          </a:xfrm>
          <a:prstGeom prst="rect">
            <a:avLst/>
          </a:prstGeom>
        </p:spPr>
      </p:pic>
    </p:spTree>
    <p:extLst>
      <p:ext uri="{BB962C8B-B14F-4D97-AF65-F5344CB8AC3E}">
        <p14:creationId xmlns:p14="http://schemas.microsoft.com/office/powerpoint/2010/main" val="4173695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Handling seasonality using exponential smoothing forecasting (2/2)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62</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5270ADB8-4813-4B60-9CDB-D28081E3B4B8}"/>
              </a:ext>
            </a:extLst>
          </p:cNvPr>
          <p:cNvSpPr/>
          <p:nvPr/>
        </p:nvSpPr>
        <p:spPr>
          <a:xfrm>
            <a:off x="510092" y="2731735"/>
            <a:ext cx="8176421" cy="369332"/>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Effectively equations (11.19)-(11.20) become equation (11.22):</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127B549-0406-48EB-BFE6-26D6241BA9AD}"/>
              </a:ext>
            </a:extLst>
          </p:cNvPr>
          <p:cNvSpPr/>
          <p:nvPr/>
        </p:nvSpPr>
        <p:spPr>
          <a:xfrm>
            <a:off x="611710" y="4382986"/>
            <a:ext cx="8300473"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We will use this equation (11.22) and combine it with the trend/cycle/seasonal data principles we have learned in previous chapter.</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3CE162F-D2F9-461C-829D-EA1C0195E37F}"/>
              </a:ext>
            </a:extLst>
          </p:cNvPr>
          <p:cNvSpPr/>
          <p:nvPr/>
        </p:nvSpPr>
        <p:spPr>
          <a:xfrm>
            <a:off x="489577" y="1466088"/>
            <a:ext cx="8162872" cy="1200329"/>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This method is sometimes called Brown’s linear exponential smoothing method. Equations (11.17)-(11.20) are used to execute the DES method, or Brown’s linear exponential smoothing method. We will reuse these equations and combine them into one single equation.</a:t>
            </a:r>
            <a:endParaRPr lang="en-GB" dirty="0"/>
          </a:p>
        </p:txBody>
      </p:sp>
      <p:pic>
        <p:nvPicPr>
          <p:cNvPr id="9" name="Picture 8">
            <a:extLst>
              <a:ext uri="{FF2B5EF4-FFF2-40B4-BE49-F238E27FC236}">
                <a16:creationId xmlns:a16="http://schemas.microsoft.com/office/drawing/2014/main" id="{81872968-76F0-47EE-976A-EABDEE4E0303}"/>
              </a:ext>
            </a:extLst>
          </p:cNvPr>
          <p:cNvPicPr>
            <a:picLocks noChangeAspect="1"/>
          </p:cNvPicPr>
          <p:nvPr/>
        </p:nvPicPr>
        <p:blipFill>
          <a:blip r:embed="rId2"/>
          <a:stretch>
            <a:fillRect/>
          </a:stretch>
        </p:blipFill>
        <p:spPr>
          <a:xfrm>
            <a:off x="743354" y="3524701"/>
            <a:ext cx="7655318" cy="434650"/>
          </a:xfrm>
          <a:prstGeom prst="rect">
            <a:avLst/>
          </a:prstGeom>
        </p:spPr>
      </p:pic>
    </p:spTree>
    <p:extLst>
      <p:ext uri="{BB962C8B-B14F-4D97-AF65-F5344CB8AC3E}">
        <p14:creationId xmlns:p14="http://schemas.microsoft.com/office/powerpoint/2010/main" val="18762181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Classical decomposition combined with exponential smoothing – Example 11.11 - Excel(1/3)</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63</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0586F772-8828-43E1-82C9-6EF3E265450D}"/>
              </a:ext>
            </a:extLst>
          </p:cNvPr>
          <p:cNvSpPr/>
          <p:nvPr/>
        </p:nvSpPr>
        <p:spPr>
          <a:xfrm>
            <a:off x="500034" y="1196752"/>
            <a:ext cx="2487790" cy="4801314"/>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data set used are the quarterly CO</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2</a:t>
            </a:r>
            <a:r>
              <a:rPr lang="en-GB" dirty="0">
                <a:latin typeface="Calibri" panose="020F0502020204030204" pitchFamily="34" charset="0"/>
                <a:ea typeface="Times New Roman" panose="02020603050405020304" pitchFamily="18" charset="0"/>
                <a:cs typeface="Times New Roman" panose="02020603050405020304" pitchFamily="18" charset="0"/>
              </a:rPr>
              <a:t> emissions in ppm measured at the Mauna Loa observatory in Hawaii from Q1 2015 to Q2 2020. The objective is to forecasts the next four quarters until Q2 of 2021. As we already covered most of the equations, we will go directly to Excel and implement the method. Figures 11.53 and 11.54 show the complete solution.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8D06026-683E-43F1-91FB-510F8862FEDE}"/>
              </a:ext>
            </a:extLst>
          </p:cNvPr>
          <p:cNvPicPr/>
          <p:nvPr/>
        </p:nvPicPr>
        <p:blipFill>
          <a:blip r:embed="rId2"/>
          <a:stretch>
            <a:fillRect/>
          </a:stretch>
        </p:blipFill>
        <p:spPr>
          <a:xfrm>
            <a:off x="3010474" y="1268760"/>
            <a:ext cx="5919214" cy="4729306"/>
          </a:xfrm>
          <a:prstGeom prst="rect">
            <a:avLst/>
          </a:prstGeom>
        </p:spPr>
      </p:pic>
    </p:spTree>
    <p:extLst>
      <p:ext uri="{BB962C8B-B14F-4D97-AF65-F5344CB8AC3E}">
        <p14:creationId xmlns:p14="http://schemas.microsoft.com/office/powerpoint/2010/main" val="966516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Classical decomposition combined with exponential smoothing – Example 11.11 - Excel (2/3)</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64</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pic>
        <p:nvPicPr>
          <p:cNvPr id="6" name="Picture 5">
            <a:extLst>
              <a:ext uri="{FF2B5EF4-FFF2-40B4-BE49-F238E27FC236}">
                <a16:creationId xmlns:a16="http://schemas.microsoft.com/office/drawing/2014/main" id="{0FDD73CB-2D7E-44C6-93C8-08B0AE5D544A}"/>
              </a:ext>
            </a:extLst>
          </p:cNvPr>
          <p:cNvPicPr/>
          <p:nvPr/>
        </p:nvPicPr>
        <p:blipFill>
          <a:blip r:embed="rId2"/>
          <a:stretch>
            <a:fillRect/>
          </a:stretch>
        </p:blipFill>
        <p:spPr>
          <a:xfrm>
            <a:off x="1403648" y="1268760"/>
            <a:ext cx="5904656" cy="4536504"/>
          </a:xfrm>
          <a:prstGeom prst="rect">
            <a:avLst/>
          </a:prstGeom>
        </p:spPr>
      </p:pic>
    </p:spTree>
    <p:extLst>
      <p:ext uri="{BB962C8B-B14F-4D97-AF65-F5344CB8AC3E}">
        <p14:creationId xmlns:p14="http://schemas.microsoft.com/office/powerpoint/2010/main" val="2080488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Classical decomposition combined with exponential smoothing – Example 11.11 – Excel (3/3)</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65</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6" name="Rectangle 5">
            <a:extLst>
              <a:ext uri="{FF2B5EF4-FFF2-40B4-BE49-F238E27FC236}">
                <a16:creationId xmlns:a16="http://schemas.microsoft.com/office/drawing/2014/main" id="{0EF6A2DB-949E-447D-8BC9-26B577C2DEDC}"/>
              </a:ext>
            </a:extLst>
          </p:cNvPr>
          <p:cNvSpPr/>
          <p:nvPr/>
        </p:nvSpPr>
        <p:spPr>
          <a:xfrm>
            <a:off x="2271704" y="5578702"/>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11.79</a:t>
            </a:r>
            <a:endParaRPr lang="en-GB" dirty="0"/>
          </a:p>
        </p:txBody>
      </p:sp>
      <p:sp>
        <p:nvSpPr>
          <p:cNvPr id="7" name="Rectangle 6">
            <a:extLst>
              <a:ext uri="{FF2B5EF4-FFF2-40B4-BE49-F238E27FC236}">
                <a16:creationId xmlns:a16="http://schemas.microsoft.com/office/drawing/2014/main" id="{EDCE4773-8A04-42A3-8A76-442571BD639E}"/>
              </a:ext>
            </a:extLst>
          </p:cNvPr>
          <p:cNvSpPr/>
          <p:nvPr/>
        </p:nvSpPr>
        <p:spPr>
          <a:xfrm>
            <a:off x="5508104" y="1627936"/>
            <a:ext cx="3168352" cy="4031873"/>
          </a:xfrm>
          <a:prstGeom prst="rect">
            <a:avLst/>
          </a:prstGeom>
          <a:solidFill>
            <a:schemeClr val="accent3">
              <a:lumMod val="20000"/>
              <a:lumOff val="80000"/>
            </a:schemeClr>
          </a:solidFill>
        </p:spPr>
        <p:txBody>
          <a:bodyPr wrap="square">
            <a:spAutoFit/>
          </a:bodyPr>
          <a:lstStyle/>
          <a:p>
            <a:r>
              <a:rPr lang="en-GB" sz="1600" dirty="0">
                <a:latin typeface="Calibri" panose="020F0502020204030204" pitchFamily="34" charset="0"/>
                <a:ea typeface="Times New Roman" panose="02020603050405020304" pitchFamily="18" charset="0"/>
                <a:cs typeface="Times New Roman" panose="02020603050405020304" pitchFamily="18" charset="0"/>
              </a:rPr>
              <a:t>As we can see, visually we have a good fit. </a:t>
            </a:r>
          </a:p>
          <a:p>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r>
              <a:rPr lang="en-GB" sz="1600" dirty="0">
                <a:latin typeface="Calibri" panose="020F0502020204030204" pitchFamily="34" charset="0"/>
                <a:ea typeface="Times New Roman" panose="02020603050405020304" pitchFamily="18" charset="0"/>
                <a:cs typeface="Times New Roman" panose="02020603050405020304" pitchFamily="18" charset="0"/>
              </a:rPr>
              <a:t>Initially, the first 5 periods, our forecasts are not too good, which is the consequence of using a very short time series (only 20 observations). </a:t>
            </a:r>
          </a:p>
          <a:p>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r>
              <a:rPr lang="en-GB" sz="1600" dirty="0">
                <a:latin typeface="Calibri" panose="020F0502020204030204" pitchFamily="34" charset="0"/>
                <a:ea typeface="Times New Roman" panose="02020603050405020304" pitchFamily="18" charset="0"/>
                <a:cs typeface="Times New Roman" panose="02020603050405020304" pitchFamily="18" charset="0"/>
              </a:rPr>
              <a:t>For a longer time-series, this initial mismatch would become even less relevant. From Example 11.8 we know that we can optimize the forecast by changing the value of alpha. This is achieved using Excel Solver. </a:t>
            </a:r>
            <a:endParaRPr lang="en-GB" sz="1600" dirty="0"/>
          </a:p>
        </p:txBody>
      </p:sp>
      <p:pic>
        <p:nvPicPr>
          <p:cNvPr id="8" name="Picture 7">
            <a:extLst>
              <a:ext uri="{FF2B5EF4-FFF2-40B4-BE49-F238E27FC236}">
                <a16:creationId xmlns:a16="http://schemas.microsoft.com/office/drawing/2014/main" id="{21A36E33-7AED-4461-A118-046A8A66E94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0034" y="1484784"/>
            <a:ext cx="4792046" cy="4093918"/>
          </a:xfrm>
          <a:prstGeom prst="rect">
            <a:avLst/>
          </a:prstGeom>
          <a:noFill/>
        </p:spPr>
      </p:pic>
    </p:spTree>
    <p:extLst>
      <p:ext uri="{BB962C8B-B14F-4D97-AF65-F5344CB8AC3E}">
        <p14:creationId xmlns:p14="http://schemas.microsoft.com/office/powerpoint/2010/main" val="1811365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Classical decomposition combined with exponential smoothing – Example 11.11 – SPSS</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66</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015A1E8E-548B-466C-B920-A5B3A2517BF5}"/>
              </a:ext>
            </a:extLst>
          </p:cNvPr>
          <p:cNvSpPr/>
          <p:nvPr/>
        </p:nvSpPr>
        <p:spPr>
          <a:xfrm>
            <a:off x="2123728" y="1772816"/>
            <a:ext cx="4572000" cy="1477328"/>
          </a:xfrm>
          <a:prstGeom prst="rect">
            <a:avLst/>
          </a:prstGeom>
        </p:spPr>
        <p:txBody>
          <a:bodyPr>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SPSS does not have a “ready-made” solution that is identical to the approach we took here. However, it offers some other interesting methods, and we will show how to use them in the next section.</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1844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(1/4)</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67</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3121F543-9FD2-4A41-A3A2-87E461D9E9D1}"/>
              </a:ext>
            </a:extLst>
          </p:cNvPr>
          <p:cNvSpPr/>
          <p:nvPr/>
        </p:nvSpPr>
        <p:spPr>
          <a:xfrm>
            <a:off x="508988" y="1268760"/>
            <a:ext cx="8176422" cy="2308324"/>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One of the most effective forecasting methods for seasonal data, based on exponential smoothing, is the </a:t>
            </a:r>
            <a:r>
              <a:rPr lang="en-GB"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Holt-Winters method</a:t>
            </a:r>
            <a:r>
              <a:rPr lang="en-GB" dirty="0">
                <a:latin typeface="Calibri" panose="020F0502020204030204" pitchFamily="34" charset="0"/>
                <a:ea typeface="Times New Roman" panose="02020603050405020304" pitchFamily="18" charset="0"/>
                <a:cs typeface="Times New Roman" panose="02020603050405020304" pitchFamily="18" charset="0"/>
              </a:rPr>
              <a:t>. It uses three smoothing equations and three smoothing constants, but it is not as complex as it sounds. The three equations are dedicated to three different components, namely:</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 </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Level</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Trend</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mj-lt"/>
              <a:buAutoNum type="arabicPeriod"/>
            </a:pPr>
            <a:r>
              <a:rPr lang="en-GB" dirty="0">
                <a:latin typeface="Calibri" panose="020F0502020204030204" pitchFamily="34" charset="0"/>
                <a:ea typeface="Times New Roman" panose="02020603050405020304" pitchFamily="18" charset="0"/>
                <a:cs typeface="Times New Roman" panose="02020603050405020304" pitchFamily="18" charset="0"/>
              </a:rPr>
              <a:t>Seasonality</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51B70C0-AA0F-4B5C-920F-CB23A9181989}"/>
              </a:ext>
            </a:extLst>
          </p:cNvPr>
          <p:cNvSpPr/>
          <p:nvPr/>
        </p:nvSpPr>
        <p:spPr>
          <a:xfrm>
            <a:off x="508988" y="3655358"/>
            <a:ext cx="8311484" cy="923330"/>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Effectively we are combining the linear regression components (intercept or level, and slope) with the seasonal component. The only difference is that in the case of the Holt-Winters method, these components are dynamic.</a:t>
            </a:r>
            <a:endParaRPr lang="en-GB" dirty="0"/>
          </a:p>
        </p:txBody>
      </p:sp>
      <p:sp>
        <p:nvSpPr>
          <p:cNvPr id="7" name="Rectangle 6">
            <a:extLst>
              <a:ext uri="{FF2B5EF4-FFF2-40B4-BE49-F238E27FC236}">
                <a16:creationId xmlns:a16="http://schemas.microsoft.com/office/drawing/2014/main" id="{5291E52F-F20F-48E3-90CF-95CDD8CAEDCD}"/>
              </a:ext>
            </a:extLst>
          </p:cNvPr>
          <p:cNvSpPr/>
          <p:nvPr/>
        </p:nvSpPr>
        <p:spPr>
          <a:xfrm>
            <a:off x="508988" y="4656962"/>
            <a:ext cx="8311484" cy="1200329"/>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Recall that in simple regression we had only one value of </a:t>
            </a:r>
            <a:r>
              <a:rPr lang="en-GB" i="1" dirty="0">
                <a:latin typeface="Calibri" panose="020F0502020204030204" pitchFamily="34" charset="0"/>
                <a:ea typeface="Times New Roman" panose="02020603050405020304" pitchFamily="18" charset="0"/>
                <a:cs typeface="Times New Roman" panose="02020603050405020304" pitchFamily="18" charset="0"/>
              </a:rPr>
              <a:t>a</a:t>
            </a:r>
            <a:r>
              <a:rPr lang="en-GB" dirty="0">
                <a:latin typeface="Calibri" panose="020F0502020204030204" pitchFamily="34" charset="0"/>
                <a:ea typeface="Times New Roman" panose="02020603050405020304" pitchFamily="18" charset="0"/>
                <a:cs typeface="Times New Roman" panose="02020603050405020304" pitchFamily="18" charset="0"/>
              </a:rPr>
              <a:t>, which is the intercept, and one value of </a:t>
            </a:r>
            <a:r>
              <a:rPr lang="en-GB" i="1" dirty="0">
                <a:latin typeface="Calibri" panose="020F0502020204030204" pitchFamily="34" charset="0"/>
                <a:ea typeface="Times New Roman" panose="02020603050405020304" pitchFamily="18" charset="0"/>
                <a:cs typeface="Times New Roman" panose="02020603050405020304" pitchFamily="18" charset="0"/>
              </a:rPr>
              <a:t>b</a:t>
            </a:r>
            <a:r>
              <a:rPr lang="en-GB" dirty="0">
                <a:latin typeface="Calibri" panose="020F0502020204030204" pitchFamily="34" charset="0"/>
                <a:ea typeface="Times New Roman" panose="02020603050405020304" pitchFamily="18" charset="0"/>
                <a:cs typeface="Times New Roman" panose="02020603050405020304" pitchFamily="18" charset="0"/>
              </a:rPr>
              <a:t>, which is the slope. Here, we have changing values of </a:t>
            </a:r>
            <a:r>
              <a:rPr lang="en-GB" i="1" dirty="0">
                <a:latin typeface="Calibri" panose="020F0502020204030204" pitchFamily="34" charset="0"/>
                <a:ea typeface="Times New Roman" panose="02020603050405020304" pitchFamily="18" charset="0"/>
                <a:cs typeface="Times New Roman" panose="02020603050405020304" pitchFamily="18" charset="0"/>
              </a:rPr>
              <a:t>a</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 and </a:t>
            </a:r>
            <a:r>
              <a:rPr lang="en-GB" i="1" dirty="0" err="1">
                <a:latin typeface="Calibri" panose="020F0502020204030204" pitchFamily="34" charset="0"/>
                <a:ea typeface="Times New Roman" panose="02020603050405020304" pitchFamily="18" charset="0"/>
                <a:cs typeface="Times New Roman" panose="02020603050405020304" pitchFamily="18" charset="0"/>
              </a:rPr>
              <a:t>b</a:t>
            </a:r>
            <a:r>
              <a:rPr lang="en-GB" i="1" baseline="-25000" dirty="0" err="1">
                <a:latin typeface="Calibri" panose="020F0502020204030204" pitchFamily="34" charset="0"/>
                <a:ea typeface="Times New Roman" panose="02020603050405020304" pitchFamily="18" charset="0"/>
                <a:cs typeface="Times New Roman" panose="02020603050405020304" pitchFamily="18" charset="0"/>
              </a:rPr>
              <a:t>t</a:t>
            </a:r>
            <a:r>
              <a:rPr lang="en-GB" dirty="0" err="1">
                <a:latin typeface="Calibri" panose="020F0502020204030204" pitchFamily="34" charset="0"/>
                <a:ea typeface="Times New Roman" panose="02020603050405020304" pitchFamily="18" charset="0"/>
                <a:cs typeface="Times New Roman" panose="02020603050405020304" pitchFamily="18" charset="0"/>
              </a:rPr>
              <a:t>.</a:t>
            </a:r>
            <a:r>
              <a:rPr lang="en-GB" dirty="0">
                <a:latin typeface="Calibri" panose="020F0502020204030204" pitchFamily="34" charset="0"/>
                <a:ea typeface="Times New Roman" panose="02020603050405020304" pitchFamily="18" charset="0"/>
                <a:cs typeface="Times New Roman" panose="02020603050405020304" pitchFamily="18" charset="0"/>
              </a:rPr>
              <a:t> However, to avoid confusion, we’ll call the level as </a:t>
            </a:r>
            <a:r>
              <a:rPr lang="en-GB" dirty="0">
                <a:latin typeface="Century Gothic" panose="020B0502020202020204" pitchFamily="34" charset="0"/>
                <a:ea typeface="Times New Roman" panose="02020603050405020304" pitchFamily="18" charset="0"/>
                <a:cs typeface="Times New Roman" panose="02020603050405020304" pitchFamily="18" charset="0"/>
              </a:rPr>
              <a:t>ℓ</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 trend as </a:t>
            </a:r>
            <a:r>
              <a:rPr lang="en-GB" dirty="0" err="1">
                <a:latin typeface="Calibri" panose="020F0502020204030204" pitchFamily="34" charset="0"/>
                <a:ea typeface="Times New Roman" panose="02020603050405020304" pitchFamily="18" charset="0"/>
                <a:cs typeface="Times New Roman" panose="02020603050405020304" pitchFamily="18" charset="0"/>
              </a:rPr>
              <a:t>b</a:t>
            </a:r>
            <a:r>
              <a:rPr lang="en-GB" baseline="-25000" dirty="0" err="1">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 and the seasonality component a S</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51063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(2/4)</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68</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967894DD-7D7E-46AE-8450-15598D061213}"/>
              </a:ext>
            </a:extLst>
          </p:cNvPr>
          <p:cNvSpPr/>
          <p:nvPr/>
        </p:nvSpPr>
        <p:spPr>
          <a:xfrm>
            <a:off x="500034" y="1268760"/>
            <a:ext cx="8176422" cy="2308324"/>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There is one more point to remember. Holt-Winters method comes in two “flavours”. One is the model where these components are in additive relationship and the other one is multiplicative relationship. We use additive Holt-Winters model mainly for stationary time series and multiplicative Holt-Winters model predominantly for non-stationary time series. And lastly, alpha (</a:t>
            </a:r>
            <a:r>
              <a:rPr lang="en-GB"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Times New Roman" panose="02020603050405020304" pitchFamily="18" charset="0"/>
              </a:rPr>
              <a:t>), the smoothing constant, is used for the level equation. Beta (</a:t>
            </a:r>
            <a:r>
              <a:rPr lang="en-GB"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Times New Roman" panose="02020603050405020304" pitchFamily="18" charset="0"/>
              </a:rPr>
              <a:t>) the smoothing constant is used for the trend equation, and gamma (</a:t>
            </a:r>
            <a:r>
              <a:rPr lang="en-GB"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Times New Roman" panose="02020603050405020304" pitchFamily="18" charset="0"/>
              </a:rPr>
              <a:t>) for the smoothing constant for the seasonal equation. Let’s show these three equations.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5321E66-8A26-482E-AABB-49FBC61F08BC}"/>
              </a:ext>
            </a:extLst>
          </p:cNvPr>
          <p:cNvSpPr/>
          <p:nvPr/>
        </p:nvSpPr>
        <p:spPr>
          <a:xfrm>
            <a:off x="683568" y="4022962"/>
            <a:ext cx="1646881" cy="1200329"/>
          </a:xfrm>
          <a:prstGeom prst="rect">
            <a:avLst/>
          </a:prstGeom>
          <a:solidFill>
            <a:schemeClr val="accent3">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For the additive model, the equations are:</a:t>
            </a:r>
            <a:endParaRPr lang="en-GB" dirty="0"/>
          </a:p>
        </p:txBody>
      </p:sp>
      <p:pic>
        <p:nvPicPr>
          <p:cNvPr id="8" name="Picture 7">
            <a:extLst>
              <a:ext uri="{FF2B5EF4-FFF2-40B4-BE49-F238E27FC236}">
                <a16:creationId xmlns:a16="http://schemas.microsoft.com/office/drawing/2014/main" id="{BCFB2B96-F586-4B9D-8729-DE140C2EF163}"/>
              </a:ext>
            </a:extLst>
          </p:cNvPr>
          <p:cNvPicPr>
            <a:picLocks noChangeAspect="1"/>
          </p:cNvPicPr>
          <p:nvPr/>
        </p:nvPicPr>
        <p:blipFill>
          <a:blip r:embed="rId2"/>
          <a:stretch>
            <a:fillRect/>
          </a:stretch>
        </p:blipFill>
        <p:spPr>
          <a:xfrm>
            <a:off x="2330449" y="3740286"/>
            <a:ext cx="6346007" cy="1765683"/>
          </a:xfrm>
          <a:prstGeom prst="rect">
            <a:avLst/>
          </a:prstGeom>
        </p:spPr>
      </p:pic>
    </p:spTree>
    <p:extLst>
      <p:ext uri="{BB962C8B-B14F-4D97-AF65-F5344CB8AC3E}">
        <p14:creationId xmlns:p14="http://schemas.microsoft.com/office/powerpoint/2010/main" val="31720633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(3/4)</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69</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485D9969-3052-434A-A944-8FA7710D69AF}"/>
              </a:ext>
            </a:extLst>
          </p:cNvPr>
          <p:cNvSpPr/>
          <p:nvPr/>
        </p:nvSpPr>
        <p:spPr>
          <a:xfrm>
            <a:off x="551292" y="1268760"/>
            <a:ext cx="1644444" cy="1200329"/>
          </a:xfrm>
          <a:prstGeom prst="rect">
            <a:avLst/>
          </a:prstGeom>
          <a:solidFill>
            <a:schemeClr val="accent3">
              <a:lumMod val="20000"/>
              <a:lumOff val="80000"/>
            </a:schemeClr>
          </a:solidFill>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For the multiplicative model, the equations are: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ADE49B8B-98BF-4820-91DD-238505C15DCD}"/>
              </a:ext>
            </a:extLst>
          </p:cNvPr>
          <p:cNvSpPr/>
          <p:nvPr/>
        </p:nvSpPr>
        <p:spPr>
          <a:xfrm>
            <a:off x="574901" y="3131865"/>
            <a:ext cx="8176422" cy="923330"/>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small s in the above equations is used for periodicity (for quarterly data s=4, for monthly s=12, etc.). This means that forecasts for the additive and multiplicative models are produced respectively as:</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560D37A-D968-4AF7-A20B-1BD5AD25E4A5}"/>
              </a:ext>
            </a:extLst>
          </p:cNvPr>
          <p:cNvSpPr/>
          <p:nvPr/>
        </p:nvSpPr>
        <p:spPr>
          <a:xfrm>
            <a:off x="2987824" y="5404574"/>
            <a:ext cx="4349923" cy="369332"/>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Where </a:t>
            </a:r>
            <a:r>
              <a:rPr lang="en-GB" i="1" dirty="0">
                <a:latin typeface="Calibri" panose="020F0502020204030204" pitchFamily="34" charset="0"/>
                <a:ea typeface="Times New Roman" panose="02020603050405020304" pitchFamily="18" charset="0"/>
                <a:cs typeface="Times New Roman" panose="02020603050405020304" pitchFamily="18" charset="0"/>
              </a:rPr>
              <a:t>m</a:t>
            </a:r>
            <a:r>
              <a:rPr lang="en-GB" dirty="0">
                <a:latin typeface="Calibri" panose="020F0502020204030204" pitchFamily="34" charset="0"/>
                <a:ea typeface="Times New Roman" panose="02020603050405020304" pitchFamily="18" charset="0"/>
                <a:cs typeface="Times New Roman" panose="02020603050405020304" pitchFamily="18" charset="0"/>
              </a:rPr>
              <a:t> is the number of forecasts ahead.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FAE43E2-273C-4D7F-B573-6CA138A2AF70}"/>
              </a:ext>
            </a:extLst>
          </p:cNvPr>
          <p:cNvPicPr>
            <a:picLocks noChangeAspect="1"/>
          </p:cNvPicPr>
          <p:nvPr/>
        </p:nvPicPr>
        <p:blipFill>
          <a:blip r:embed="rId2"/>
          <a:stretch>
            <a:fillRect/>
          </a:stretch>
        </p:blipFill>
        <p:spPr>
          <a:xfrm>
            <a:off x="2408450" y="1209298"/>
            <a:ext cx="5763950" cy="1734211"/>
          </a:xfrm>
          <a:prstGeom prst="rect">
            <a:avLst/>
          </a:prstGeom>
        </p:spPr>
      </p:pic>
      <p:pic>
        <p:nvPicPr>
          <p:cNvPr id="11" name="Picture 10">
            <a:extLst>
              <a:ext uri="{FF2B5EF4-FFF2-40B4-BE49-F238E27FC236}">
                <a16:creationId xmlns:a16="http://schemas.microsoft.com/office/drawing/2014/main" id="{E11E8278-C820-4844-B7A3-1DA974E169DF}"/>
              </a:ext>
            </a:extLst>
          </p:cNvPr>
          <p:cNvPicPr>
            <a:picLocks noChangeAspect="1"/>
          </p:cNvPicPr>
          <p:nvPr/>
        </p:nvPicPr>
        <p:blipFill>
          <a:blip r:embed="rId3"/>
          <a:stretch>
            <a:fillRect/>
          </a:stretch>
        </p:blipFill>
        <p:spPr>
          <a:xfrm>
            <a:off x="2167338" y="4241327"/>
            <a:ext cx="6120680" cy="970778"/>
          </a:xfrm>
          <a:prstGeom prst="rect">
            <a:avLst/>
          </a:prstGeom>
        </p:spPr>
      </p:pic>
    </p:spTree>
    <p:extLst>
      <p:ext uri="{BB962C8B-B14F-4D97-AF65-F5344CB8AC3E}">
        <p14:creationId xmlns:p14="http://schemas.microsoft.com/office/powerpoint/2010/main" val="408576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Part 2 Exponential smoothing (4/7)</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7</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824CFAF3-7729-4D8E-AB5A-CC368C3E2DFC}"/>
              </a:ext>
            </a:extLst>
          </p:cNvPr>
          <p:cNvSpPr/>
          <p:nvPr/>
        </p:nvSpPr>
        <p:spPr>
          <a:xfrm>
            <a:off x="611560" y="1304730"/>
            <a:ext cx="8094288" cy="923330"/>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This is the same principle as with moving averages, where we said that a moving average for an interval can be used as either a central value for the interval, or as a forecast for the time period that follows the interval.</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BC571DB-A797-4926-8324-7D738A0DDDF3}"/>
              </a:ext>
            </a:extLst>
          </p:cNvPr>
          <p:cNvSpPr/>
          <p:nvPr/>
        </p:nvSpPr>
        <p:spPr>
          <a:xfrm>
            <a:off x="611560" y="2275840"/>
            <a:ext cx="8064896" cy="369332"/>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Equation (11.12) can also be rewritten as equation (11.14).</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1920902-FB8A-4A4D-8456-D5CA4654F67A}"/>
              </a:ext>
            </a:extLst>
          </p:cNvPr>
          <p:cNvSpPr/>
          <p:nvPr/>
        </p:nvSpPr>
        <p:spPr>
          <a:xfrm>
            <a:off x="611559" y="3433889"/>
            <a:ext cx="8094287" cy="923330"/>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Equations (11.12) and (11.14) are identical and it is a matter of preference which one to use. They both provide identical forecasts based on smoothed approximations of the original time series.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1BC26498-5ABC-4482-8730-3BEFA2EC2C6F}"/>
              </a:ext>
            </a:extLst>
          </p:cNvPr>
          <p:cNvSpPr/>
          <p:nvPr/>
        </p:nvSpPr>
        <p:spPr>
          <a:xfrm>
            <a:off x="611558" y="4398498"/>
            <a:ext cx="8176421"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This approach to forecasting is based on the single exponential smoothing method, and we will explain shortly why the word ‘exponential’ is used.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BA8AADFB-1285-4500-890F-82EC91EBDF3A}"/>
              </a:ext>
            </a:extLst>
          </p:cNvPr>
          <p:cNvPicPr>
            <a:picLocks noChangeAspect="1"/>
          </p:cNvPicPr>
          <p:nvPr/>
        </p:nvPicPr>
        <p:blipFill>
          <a:blip r:embed="rId2"/>
          <a:stretch>
            <a:fillRect/>
          </a:stretch>
        </p:blipFill>
        <p:spPr>
          <a:xfrm>
            <a:off x="621087" y="2759634"/>
            <a:ext cx="8094288" cy="514286"/>
          </a:xfrm>
          <a:prstGeom prst="rect">
            <a:avLst/>
          </a:prstGeom>
        </p:spPr>
      </p:pic>
    </p:spTree>
    <p:extLst>
      <p:ext uri="{BB962C8B-B14F-4D97-AF65-F5344CB8AC3E}">
        <p14:creationId xmlns:p14="http://schemas.microsoft.com/office/powerpoint/2010/main" val="14697453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(4/4)</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70</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15ABAB6F-8D01-438C-BBE0-DE785D0B0BB6}"/>
              </a:ext>
            </a:extLst>
          </p:cNvPr>
          <p:cNvSpPr/>
          <p:nvPr/>
        </p:nvSpPr>
        <p:spPr>
          <a:xfrm>
            <a:off x="489342" y="1268760"/>
            <a:ext cx="8187114" cy="369332"/>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values of the smoothing constants will be as follows:</a:t>
            </a:r>
            <a:endParaRPr lang="en-GB" dirty="0"/>
          </a:p>
        </p:txBody>
      </p:sp>
      <p:pic>
        <p:nvPicPr>
          <p:cNvPr id="6" name="Picture 5">
            <a:extLst>
              <a:ext uri="{FF2B5EF4-FFF2-40B4-BE49-F238E27FC236}">
                <a16:creationId xmlns:a16="http://schemas.microsoft.com/office/drawing/2014/main" id="{C4A3229F-4CAF-4FB5-8B89-59395F116A67}"/>
              </a:ext>
            </a:extLst>
          </p:cNvPr>
          <p:cNvPicPr>
            <a:picLocks noChangeAspect="1"/>
          </p:cNvPicPr>
          <p:nvPr/>
        </p:nvPicPr>
        <p:blipFill>
          <a:blip r:embed="rId2"/>
          <a:stretch>
            <a:fillRect/>
          </a:stretch>
        </p:blipFill>
        <p:spPr>
          <a:xfrm>
            <a:off x="1493488" y="1720820"/>
            <a:ext cx="4133333" cy="428571"/>
          </a:xfrm>
          <a:prstGeom prst="rect">
            <a:avLst/>
          </a:prstGeom>
        </p:spPr>
      </p:pic>
      <p:sp>
        <p:nvSpPr>
          <p:cNvPr id="7" name="Rectangle 6">
            <a:extLst>
              <a:ext uri="{FF2B5EF4-FFF2-40B4-BE49-F238E27FC236}">
                <a16:creationId xmlns:a16="http://schemas.microsoft.com/office/drawing/2014/main" id="{E17B3F39-6711-4B5D-A878-BB6DF68FC1E4}"/>
              </a:ext>
            </a:extLst>
          </p:cNvPr>
          <p:cNvSpPr/>
          <p:nvPr/>
        </p:nvSpPr>
        <p:spPr>
          <a:xfrm>
            <a:off x="500034" y="2238872"/>
            <a:ext cx="8320438" cy="369332"/>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To start the calculations, the initial values of </a:t>
            </a:r>
            <a:r>
              <a:rPr lang="en-GB" dirty="0">
                <a:latin typeface="Century Gothic" panose="020B0502020202020204" pitchFamily="34" charset="0"/>
                <a:ea typeface="Times New Roman" panose="02020603050405020304" pitchFamily="18" charset="0"/>
                <a:cs typeface="Times New Roman" panose="02020603050405020304" pitchFamily="18" charset="0"/>
              </a:rPr>
              <a:t>ℓ</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dirty="0" err="1">
                <a:latin typeface="Calibri" panose="020F0502020204030204" pitchFamily="34" charset="0"/>
                <a:ea typeface="Times New Roman" panose="02020603050405020304" pitchFamily="18" charset="0"/>
                <a:cs typeface="Times New Roman" panose="02020603050405020304" pitchFamily="18" charset="0"/>
              </a:rPr>
              <a:t>b</a:t>
            </a:r>
            <a:r>
              <a:rPr lang="en-GB" baseline="-25000" dirty="0" err="1">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 and S</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t</a:t>
            </a:r>
            <a:r>
              <a:rPr lang="en-GB" dirty="0">
                <a:latin typeface="Calibri" panose="020F0502020204030204" pitchFamily="34" charset="0"/>
                <a:ea typeface="Times New Roman" panose="02020603050405020304" pitchFamily="18" charset="0"/>
                <a:cs typeface="Times New Roman" panose="02020603050405020304" pitchFamily="18" charset="0"/>
              </a:rPr>
              <a:t> are: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AE3A3E2-30B7-437E-A313-1E7F18DB649D}"/>
              </a:ext>
            </a:extLst>
          </p:cNvPr>
          <p:cNvSpPr/>
          <p:nvPr/>
        </p:nvSpPr>
        <p:spPr>
          <a:xfrm>
            <a:off x="6633932" y="1935105"/>
            <a:ext cx="2295756" cy="3416320"/>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equations indicate that </a:t>
            </a:r>
            <a:r>
              <a:rPr lang="en-GB" dirty="0">
                <a:latin typeface="Century Gothic" panose="020B0502020202020204" pitchFamily="34" charset="0"/>
                <a:ea typeface="Times New Roman" panose="02020603050405020304" pitchFamily="18" charset="0"/>
                <a:cs typeface="Times New Roman" panose="02020603050405020304" pitchFamily="18" charset="0"/>
              </a:rPr>
              <a:t>ℓ</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0</a:t>
            </a:r>
            <a:r>
              <a:rPr lang="en-GB" dirty="0">
                <a:latin typeface="Calibri" panose="020F0502020204030204" pitchFamily="34" charset="0"/>
                <a:ea typeface="Times New Roman" panose="02020603050405020304" pitchFamily="18" charset="0"/>
                <a:cs typeface="Times New Roman" panose="02020603050405020304" pitchFamily="18" charset="0"/>
              </a:rPr>
              <a:t> is equal to the average value of just the first-year data. b</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0</a:t>
            </a:r>
            <a:r>
              <a:rPr lang="en-GB" dirty="0">
                <a:latin typeface="Calibri" panose="020F0502020204030204" pitchFamily="34" charset="0"/>
                <a:ea typeface="Times New Roman" panose="02020603050405020304" pitchFamily="18" charset="0"/>
                <a:cs typeface="Times New Roman" panose="02020603050405020304" pitchFamily="18" charset="0"/>
              </a:rPr>
              <a:t> is zero and s</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0</a:t>
            </a:r>
            <a:r>
              <a:rPr lang="en-GB" dirty="0">
                <a:latin typeface="Calibri" panose="020F0502020204030204" pitchFamily="34" charset="0"/>
                <a:ea typeface="Times New Roman" panose="02020603050405020304" pitchFamily="18" charset="0"/>
                <a:cs typeface="Times New Roman" panose="02020603050405020304" pitchFamily="18" charset="0"/>
              </a:rPr>
              <a:t> is calculated only for the first year (because here t=1, …, s) as a ratio between the individual observations and their first-year average.</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42606B3-89AF-41D6-9EE3-5E7B408485E5}"/>
              </a:ext>
            </a:extLst>
          </p:cNvPr>
          <p:cNvSpPr/>
          <p:nvPr/>
        </p:nvSpPr>
        <p:spPr>
          <a:xfrm>
            <a:off x="510811" y="5343129"/>
            <a:ext cx="8320437" cy="646331"/>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Note that if </a:t>
            </a:r>
            <a:r>
              <a:rPr lang="en-GB"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Times New Roman" panose="02020603050405020304" pitchFamily="18" charset="0"/>
              </a:rPr>
              <a:t> = 0 and </a:t>
            </a:r>
            <a:r>
              <a:rPr lang="en-GB"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Times New Roman" panose="02020603050405020304" pitchFamily="18" charset="0"/>
              </a:rPr>
              <a:t> = 0, then the Holt-Winters model is equivalent to single exponential smoothing (SES).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257935B3-EE69-4DCB-ABED-4452EC28FD6D}"/>
              </a:ext>
            </a:extLst>
          </p:cNvPr>
          <p:cNvPicPr>
            <a:picLocks noChangeAspect="1"/>
          </p:cNvPicPr>
          <p:nvPr/>
        </p:nvPicPr>
        <p:blipFill>
          <a:blip r:embed="rId3"/>
          <a:stretch>
            <a:fillRect/>
          </a:stretch>
        </p:blipFill>
        <p:spPr>
          <a:xfrm>
            <a:off x="621551" y="2847630"/>
            <a:ext cx="5998724" cy="1850446"/>
          </a:xfrm>
          <a:prstGeom prst="rect">
            <a:avLst/>
          </a:prstGeom>
        </p:spPr>
      </p:pic>
    </p:spTree>
    <p:extLst>
      <p:ext uri="{BB962C8B-B14F-4D97-AF65-F5344CB8AC3E}">
        <p14:creationId xmlns:p14="http://schemas.microsoft.com/office/powerpoint/2010/main" val="1208205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 Example 11.12 - Excel (1/2)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71</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40830967-B088-4FD0-B1D9-9A12FFC09F10}"/>
              </a:ext>
            </a:extLst>
          </p:cNvPr>
          <p:cNvSpPr/>
          <p:nvPr/>
        </p:nvSpPr>
        <p:spPr>
          <a:xfrm>
            <a:off x="525228" y="1268760"/>
            <a:ext cx="3038660" cy="2308324"/>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The data set used are the quarterly CO</a:t>
            </a:r>
            <a:r>
              <a:rPr lang="en-GB" sz="1600" baseline="-25000" dirty="0">
                <a:latin typeface="Calibri" panose="020F0502020204030204" pitchFamily="34" charset="0"/>
                <a:ea typeface="Times New Roman" panose="02020603050405020304" pitchFamily="18" charset="0"/>
                <a:cs typeface="Times New Roman" panose="02020603050405020304" pitchFamily="18" charset="0"/>
              </a:rPr>
              <a:t>2</a:t>
            </a:r>
            <a:r>
              <a:rPr lang="en-GB" sz="1600" dirty="0">
                <a:latin typeface="Calibri" panose="020F0502020204030204" pitchFamily="34" charset="0"/>
                <a:ea typeface="Times New Roman" panose="02020603050405020304" pitchFamily="18" charset="0"/>
                <a:cs typeface="Times New Roman" panose="02020603050405020304" pitchFamily="18" charset="0"/>
              </a:rPr>
              <a:t> emissions in ppm measured at the Mauna Loa observatory in Hawaii from Q1 2015 to Q2 2020. The objective is to forecasts the next four quarters until Q2 of 2021. We will skip manual equations and move directly into Excel solution.</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6AB587E-BA0F-4F4E-B698-0F66127315B5}"/>
              </a:ext>
            </a:extLst>
          </p:cNvPr>
          <p:cNvSpPr/>
          <p:nvPr/>
        </p:nvSpPr>
        <p:spPr>
          <a:xfrm>
            <a:off x="525228" y="3599275"/>
            <a:ext cx="3038660" cy="2308324"/>
          </a:xfrm>
          <a:prstGeom prst="rect">
            <a:avLst/>
          </a:prstGeom>
          <a:solidFill>
            <a:schemeClr val="accent3">
              <a:lumMod val="20000"/>
              <a:lumOff val="80000"/>
            </a:schemeClr>
          </a:solidFill>
        </p:spPr>
        <p:txBody>
          <a:bodyPr wrap="square">
            <a:spAutoFit/>
          </a:bodyPr>
          <a:lstStyle/>
          <a:p>
            <a:r>
              <a:rPr lang="en-GB" sz="1600" dirty="0">
                <a:latin typeface="Calibri" panose="020F0502020204030204" pitchFamily="34" charset="0"/>
                <a:ea typeface="Times New Roman" panose="02020603050405020304" pitchFamily="18" charset="0"/>
                <a:cs typeface="Times New Roman" panose="02020603050405020304" pitchFamily="18" charset="0"/>
              </a:rPr>
              <a:t>Figure 11.80 shows how the model was implemented in Excel. Note that in all three equations we used the initial value of 0.5 for all three smoothing constants. This is arbitrary. We know that the range is 0 &lt; </a:t>
            </a:r>
            <a:r>
              <a:rPr lang="en-GB" sz="1600"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sz="1600" dirty="0">
                <a:latin typeface="Calibri" panose="020F0502020204030204" pitchFamily="34" charset="0"/>
                <a:ea typeface="Times New Roman" panose="02020603050405020304" pitchFamily="18" charset="0"/>
                <a:cs typeface="Times New Roman" panose="02020603050405020304" pitchFamily="18" charset="0"/>
              </a:rPr>
              <a:t> </a:t>
            </a:r>
            <a:r>
              <a:rPr lang="en-GB" sz="1600"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sz="1600" dirty="0">
                <a:latin typeface="Calibri" panose="020F0502020204030204" pitchFamily="34" charset="0"/>
                <a:ea typeface="Times New Roman" panose="02020603050405020304" pitchFamily="18" charset="0"/>
                <a:cs typeface="Times New Roman" panose="02020603050405020304" pitchFamily="18" charset="0"/>
              </a:rPr>
              <a:t> 1, 0 &lt; </a:t>
            </a:r>
            <a:r>
              <a:rPr lang="en-GB" sz="1600"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sz="1600" dirty="0">
                <a:latin typeface="Calibri" panose="020F0502020204030204" pitchFamily="34" charset="0"/>
                <a:ea typeface="Times New Roman" panose="02020603050405020304" pitchFamily="18" charset="0"/>
                <a:cs typeface="Times New Roman" panose="02020603050405020304" pitchFamily="18" charset="0"/>
              </a:rPr>
              <a:t> </a:t>
            </a:r>
            <a:r>
              <a:rPr lang="en-GB" sz="1600"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sz="1600" dirty="0">
                <a:latin typeface="Calibri" panose="020F0502020204030204" pitchFamily="34" charset="0"/>
                <a:ea typeface="Times New Roman" panose="02020603050405020304" pitchFamily="18" charset="0"/>
                <a:cs typeface="Times New Roman" panose="02020603050405020304" pitchFamily="18" charset="0"/>
              </a:rPr>
              <a:t> 1 and 0 &lt; </a:t>
            </a:r>
            <a:r>
              <a:rPr lang="en-GB" sz="1600"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sz="1600" dirty="0">
                <a:latin typeface="Calibri" panose="020F0502020204030204" pitchFamily="34" charset="0"/>
                <a:ea typeface="Times New Roman" panose="02020603050405020304" pitchFamily="18" charset="0"/>
                <a:cs typeface="Times New Roman" panose="02020603050405020304" pitchFamily="18" charset="0"/>
              </a:rPr>
              <a:t> </a:t>
            </a:r>
            <a:r>
              <a:rPr lang="en-GB" sz="1600"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sz="1600" dirty="0">
                <a:latin typeface="Calibri" panose="020F0502020204030204" pitchFamily="34" charset="0"/>
                <a:ea typeface="Times New Roman" panose="02020603050405020304" pitchFamily="18" charset="0"/>
                <a:cs typeface="Times New Roman" panose="02020603050405020304" pitchFamily="18" charset="0"/>
              </a:rPr>
              <a:t> 1-</a:t>
            </a:r>
            <a:r>
              <a:rPr lang="en-GB" sz="1600"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sz="1600" dirty="0">
                <a:latin typeface="Calibri" panose="020F0502020204030204" pitchFamily="34" charset="0"/>
                <a:ea typeface="Times New Roman" panose="02020603050405020304" pitchFamily="18" charset="0"/>
                <a:cs typeface="Times New Roman" panose="02020603050405020304" pitchFamily="18" charset="0"/>
              </a:rPr>
              <a:t>, so 0.5 is as good as any other value in this range.</a:t>
            </a:r>
            <a:endParaRPr lang="en-GB" sz="1600" dirty="0"/>
          </a:p>
        </p:txBody>
      </p:sp>
      <p:pic>
        <p:nvPicPr>
          <p:cNvPr id="9" name="Picture 8">
            <a:extLst>
              <a:ext uri="{FF2B5EF4-FFF2-40B4-BE49-F238E27FC236}">
                <a16:creationId xmlns:a16="http://schemas.microsoft.com/office/drawing/2014/main" id="{EB5F95B2-F463-4125-8A17-DAE78DE9615F}"/>
              </a:ext>
            </a:extLst>
          </p:cNvPr>
          <p:cNvPicPr/>
          <p:nvPr/>
        </p:nvPicPr>
        <p:blipFill>
          <a:blip r:embed="rId2"/>
          <a:stretch>
            <a:fillRect/>
          </a:stretch>
        </p:blipFill>
        <p:spPr>
          <a:xfrm>
            <a:off x="3678870" y="1219011"/>
            <a:ext cx="5250818" cy="4853177"/>
          </a:xfrm>
          <a:prstGeom prst="rect">
            <a:avLst/>
          </a:prstGeom>
        </p:spPr>
      </p:pic>
    </p:spTree>
    <p:extLst>
      <p:ext uri="{BB962C8B-B14F-4D97-AF65-F5344CB8AC3E}">
        <p14:creationId xmlns:p14="http://schemas.microsoft.com/office/powerpoint/2010/main" val="41496351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 Example 11.12 – Excel (2/2)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72</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EDBB128D-6514-4664-8A68-66A6F8007361}"/>
              </a:ext>
            </a:extLst>
          </p:cNvPr>
          <p:cNvSpPr/>
          <p:nvPr/>
        </p:nvSpPr>
        <p:spPr>
          <a:xfrm>
            <a:off x="500034" y="1227824"/>
            <a:ext cx="2643216" cy="4247317"/>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formulae in Figure 11.80 are the direct implementations of all the equations from this section in the Excel format. Column E in Figure 11.80 is equation (11.26), column F equation (11.27), column G equation (11.28) and column H is equation (11.30). To check the visual appearance of our forecasts, we produce the graph in Figure 11.81.</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2299438-DB4B-4503-8807-5822C92AB3AD}"/>
              </a:ext>
            </a:extLst>
          </p:cNvPr>
          <p:cNvSpPr/>
          <p:nvPr/>
        </p:nvSpPr>
        <p:spPr>
          <a:xfrm>
            <a:off x="3109742" y="5445510"/>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11.81</a:t>
            </a:r>
            <a:endParaRPr lang="en-GB" dirty="0"/>
          </a:p>
        </p:txBody>
      </p:sp>
      <p:pic>
        <p:nvPicPr>
          <p:cNvPr id="8" name="Picture 7">
            <a:extLst>
              <a:ext uri="{FF2B5EF4-FFF2-40B4-BE49-F238E27FC236}">
                <a16:creationId xmlns:a16="http://schemas.microsoft.com/office/drawing/2014/main" id="{F5F653B8-1ACC-4BA1-9C25-6ED9175DD2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232016"/>
            <a:ext cx="5544616" cy="4213494"/>
          </a:xfrm>
          <a:prstGeom prst="rect">
            <a:avLst/>
          </a:prstGeom>
          <a:noFill/>
        </p:spPr>
      </p:pic>
    </p:spTree>
    <p:extLst>
      <p:ext uri="{BB962C8B-B14F-4D97-AF65-F5344CB8AC3E}">
        <p14:creationId xmlns:p14="http://schemas.microsoft.com/office/powerpoint/2010/main" val="2979817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 Example 11.13 - Excel (1/4)</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73</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1F70D6C1-A964-48FB-8224-A4F8077DCB93}"/>
              </a:ext>
            </a:extLst>
          </p:cNvPr>
          <p:cNvSpPr/>
          <p:nvPr/>
        </p:nvSpPr>
        <p:spPr>
          <a:xfrm>
            <a:off x="474451" y="1196752"/>
            <a:ext cx="3634371" cy="1569660"/>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In Figure 11.81 we can see more than a reasonable fit with the data set. However, we can optimise it using Excel Solver, as we did in Example 11.9. Example 11.13 demonstrates how we did the optimization here.</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364051E-FB5B-4D89-B58C-9DD30997A842}"/>
              </a:ext>
            </a:extLst>
          </p:cNvPr>
          <p:cNvPicPr/>
          <p:nvPr/>
        </p:nvPicPr>
        <p:blipFill>
          <a:blip r:embed="rId2"/>
          <a:stretch>
            <a:fillRect/>
          </a:stretch>
        </p:blipFill>
        <p:spPr>
          <a:xfrm>
            <a:off x="4139952" y="1268760"/>
            <a:ext cx="4575423" cy="4680520"/>
          </a:xfrm>
          <a:prstGeom prst="rect">
            <a:avLst/>
          </a:prstGeom>
        </p:spPr>
      </p:pic>
    </p:spTree>
    <p:extLst>
      <p:ext uri="{BB962C8B-B14F-4D97-AF65-F5344CB8AC3E}">
        <p14:creationId xmlns:p14="http://schemas.microsoft.com/office/powerpoint/2010/main" val="31296501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 Example 11.13 – Excel (2/4)</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74</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3F726338-6EF9-447C-B31A-2CC316490781}"/>
              </a:ext>
            </a:extLst>
          </p:cNvPr>
          <p:cNvSpPr/>
          <p:nvPr/>
        </p:nvSpPr>
        <p:spPr>
          <a:xfrm>
            <a:off x="483789" y="1366897"/>
            <a:ext cx="8176422" cy="4031873"/>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As before, we are targeting to minimise cell J6, which is the value of MSE. The objective will be achieved by changing cells J3:J5 in Figure 11.80, which are the three smoothing constants.</a:t>
            </a:r>
          </a:p>
          <a:p>
            <a:pPr marL="0" marR="0" algn="just" hangingPunct="0">
              <a:spcBef>
                <a:spcPts val="0"/>
              </a:spcBef>
              <a:spcAft>
                <a:spcPts val="0"/>
              </a:spcAft>
            </a:pP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The constraints we used to limit changes are that both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α and </a:t>
            </a:r>
            <a:r>
              <a:rPr lang="en-GB" sz="1600"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sz="1600" dirty="0">
                <a:latin typeface="Calibri" panose="020F0502020204030204" pitchFamily="34" charset="0"/>
                <a:ea typeface="Times New Roman" panose="02020603050405020304" pitchFamily="18" charset="0"/>
                <a:cs typeface="Times New Roman" panose="02020603050405020304" pitchFamily="18" charset="0"/>
              </a:rPr>
              <a:t> should be between zero and one, whilst </a:t>
            </a:r>
            <a:r>
              <a:rPr lang="en-GB" sz="1600"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sz="1600" dirty="0">
                <a:latin typeface="Calibri" panose="020F0502020204030204" pitchFamily="34" charset="0"/>
                <a:ea typeface="Times New Roman" panose="02020603050405020304" pitchFamily="18" charset="0"/>
                <a:cs typeface="Times New Roman" panose="02020603050405020304" pitchFamily="18" charset="0"/>
              </a:rPr>
              <a:t> should be between 0 and 1-</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α. </a:t>
            </a:r>
          </a:p>
          <a:p>
            <a:pPr marL="0" marR="0" algn="just" hangingPunct="0">
              <a:spcBef>
                <a:spcPts val="0"/>
              </a:spcBef>
              <a:spcAft>
                <a:spcPts val="0"/>
              </a:spcAft>
            </a:pPr>
            <a:endParaRPr lang="en-GB" sz="16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The improvements were not so significant. </a:t>
            </a:r>
          </a:p>
          <a:p>
            <a:pPr marL="0" marR="0" algn="just" hangingPunct="0">
              <a:spcBef>
                <a:spcPts val="0"/>
              </a:spcBef>
              <a:spcAft>
                <a:spcPts val="0"/>
              </a:spcAft>
            </a:pP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The MSE went down from 0.979 to 0.891. We set the initial value of all three smoothing constants to 0.5. </a:t>
            </a:r>
          </a:p>
          <a:p>
            <a:pPr marL="0" marR="0" algn="just" hangingPunct="0">
              <a:spcBef>
                <a:spcPts val="0"/>
              </a:spcBef>
              <a:spcAft>
                <a:spcPts val="0"/>
              </a:spcAft>
            </a:pP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After optimisation we got: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α</a:t>
            </a:r>
            <a:r>
              <a:rPr lang="en-GB" sz="1600" dirty="0">
                <a:latin typeface="Calibri" panose="020F0502020204030204" pitchFamily="34" charset="0"/>
                <a:ea typeface="Times New Roman" panose="02020603050405020304" pitchFamily="18" charset="0"/>
                <a:cs typeface="Calibri" panose="020F0502020204030204" pitchFamily="34" charset="0"/>
              </a:rPr>
              <a:t>=0.41,</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sz="1600" dirty="0">
                <a:latin typeface="Calibri" panose="020F0502020204030204" pitchFamily="34" charset="0"/>
                <a:ea typeface="Times New Roman" panose="02020603050405020304" pitchFamily="18" charset="0"/>
                <a:cs typeface="Times New Roman" panose="02020603050405020304" pitchFamily="18" charset="0"/>
              </a:rPr>
              <a:t>=0.31 and </a:t>
            </a:r>
            <a:r>
              <a:rPr lang="en-GB" sz="1600"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GB" sz="1600" dirty="0">
                <a:latin typeface="Calibri" panose="020F0502020204030204" pitchFamily="34" charset="0"/>
                <a:ea typeface="Times New Roman" panose="02020603050405020304" pitchFamily="18" charset="0"/>
                <a:cs typeface="Times New Roman" panose="02020603050405020304" pitchFamily="18" charset="0"/>
              </a:rPr>
              <a:t>=0.58. </a:t>
            </a:r>
          </a:p>
          <a:p>
            <a:pPr marL="0" marR="0" algn="just" hangingPunct="0">
              <a:spcBef>
                <a:spcPts val="0"/>
              </a:spcBef>
              <a:spcAft>
                <a:spcPts val="0"/>
              </a:spcAft>
            </a:pP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Although not a significant drop in MSE, still we can say that we optimised our forecasts.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56241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 Example 11.13 – Excel (3/4)</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75</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A5798413-5A0A-42BB-A3B6-C8A8639EE625}"/>
              </a:ext>
            </a:extLst>
          </p:cNvPr>
          <p:cNvSpPr/>
          <p:nvPr/>
        </p:nvSpPr>
        <p:spPr>
          <a:xfrm>
            <a:off x="827584" y="1244484"/>
            <a:ext cx="2415782" cy="923330"/>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11.83 shows the optimised version of the same example.</a:t>
            </a:r>
            <a:endParaRPr lang="en-GB" dirty="0"/>
          </a:p>
        </p:txBody>
      </p:sp>
      <p:pic>
        <p:nvPicPr>
          <p:cNvPr id="8" name="Picture 7">
            <a:extLst>
              <a:ext uri="{FF2B5EF4-FFF2-40B4-BE49-F238E27FC236}">
                <a16:creationId xmlns:a16="http://schemas.microsoft.com/office/drawing/2014/main" id="{C974686A-EE6B-4D08-BA10-F9795C24BD54}"/>
              </a:ext>
            </a:extLst>
          </p:cNvPr>
          <p:cNvPicPr/>
          <p:nvPr/>
        </p:nvPicPr>
        <p:blipFill>
          <a:blip r:embed="rId2"/>
          <a:stretch>
            <a:fillRect/>
          </a:stretch>
        </p:blipFill>
        <p:spPr>
          <a:xfrm>
            <a:off x="3153256" y="1256993"/>
            <a:ext cx="5523199" cy="4692287"/>
          </a:xfrm>
          <a:prstGeom prst="rect">
            <a:avLst/>
          </a:prstGeom>
        </p:spPr>
      </p:pic>
    </p:spTree>
    <p:extLst>
      <p:ext uri="{BB962C8B-B14F-4D97-AF65-F5344CB8AC3E}">
        <p14:creationId xmlns:p14="http://schemas.microsoft.com/office/powerpoint/2010/main" val="34726413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 Example 11.13 - Excel (4/4)</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76</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E34A7517-EC9E-40F6-9FD8-821B4445E4B5}"/>
              </a:ext>
            </a:extLst>
          </p:cNvPr>
          <p:cNvSpPr/>
          <p:nvPr/>
        </p:nvSpPr>
        <p:spPr>
          <a:xfrm>
            <a:off x="533069" y="1268760"/>
            <a:ext cx="2814795" cy="4247317"/>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As we have not changed any formulae in the spreadsheet, except optimised the values in cells J3:J7, there is no need to repeat the Excel Solution descriptions. All the cells retain the same formulae as in Example 11.12. In Figure 11.84 we show the results of the optimised forecasts in a visual form. The results are not much different, but some improvement has been achieved.</a:t>
            </a:r>
            <a:endParaRPr lang="en-GB" dirty="0"/>
          </a:p>
        </p:txBody>
      </p:sp>
      <p:sp>
        <p:nvSpPr>
          <p:cNvPr id="7" name="Rectangle 6">
            <a:extLst>
              <a:ext uri="{FF2B5EF4-FFF2-40B4-BE49-F238E27FC236}">
                <a16:creationId xmlns:a16="http://schemas.microsoft.com/office/drawing/2014/main" id="{A2AD66E8-94BB-4B9D-8757-C40A7E29A225}"/>
              </a:ext>
            </a:extLst>
          </p:cNvPr>
          <p:cNvSpPr/>
          <p:nvPr/>
        </p:nvSpPr>
        <p:spPr>
          <a:xfrm>
            <a:off x="3346043" y="5437678"/>
            <a:ext cx="134543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11.84</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D68D63A-8BA0-4BB6-8891-4392F3382AB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00204" y="1340767"/>
            <a:ext cx="5420267" cy="4175309"/>
          </a:xfrm>
          <a:prstGeom prst="rect">
            <a:avLst/>
          </a:prstGeom>
          <a:noFill/>
        </p:spPr>
      </p:pic>
    </p:spTree>
    <p:extLst>
      <p:ext uri="{BB962C8B-B14F-4D97-AF65-F5344CB8AC3E}">
        <p14:creationId xmlns:p14="http://schemas.microsoft.com/office/powerpoint/2010/main" val="22207105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 Example 11.13 – SPSS (1/12)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77</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81E21053-6AF3-453E-A660-55549D058D7D}"/>
              </a:ext>
            </a:extLst>
          </p:cNvPr>
          <p:cNvSpPr/>
          <p:nvPr/>
        </p:nvSpPr>
        <p:spPr>
          <a:xfrm>
            <a:off x="611560" y="1320156"/>
            <a:ext cx="2055742" cy="1477328"/>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date is in year/quarters rather than in years compared to the previous examples.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BD96E127-6658-40C1-A14E-A24E7DC75BED}"/>
              </a:ext>
            </a:extLst>
          </p:cNvPr>
          <p:cNvSpPr/>
          <p:nvPr/>
        </p:nvSpPr>
        <p:spPr>
          <a:xfrm>
            <a:off x="3491880" y="5434368"/>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11.85</a:t>
            </a:r>
            <a:endParaRPr lang="en-GB" dirty="0"/>
          </a:p>
        </p:txBody>
      </p:sp>
      <p:pic>
        <p:nvPicPr>
          <p:cNvPr id="8" name="Picture 7">
            <a:extLst>
              <a:ext uri="{FF2B5EF4-FFF2-40B4-BE49-F238E27FC236}">
                <a16:creationId xmlns:a16="http://schemas.microsoft.com/office/drawing/2014/main" id="{936479F2-1700-4E43-AD28-D0DBC5F36517}"/>
              </a:ext>
            </a:extLst>
          </p:cNvPr>
          <p:cNvPicPr/>
          <p:nvPr/>
        </p:nvPicPr>
        <p:blipFill>
          <a:blip r:embed="rId2"/>
          <a:stretch>
            <a:fillRect/>
          </a:stretch>
        </p:blipFill>
        <p:spPr>
          <a:xfrm>
            <a:off x="3707904" y="1300006"/>
            <a:ext cx="4392488" cy="4134361"/>
          </a:xfrm>
          <a:prstGeom prst="rect">
            <a:avLst/>
          </a:prstGeom>
        </p:spPr>
      </p:pic>
    </p:spTree>
    <p:extLst>
      <p:ext uri="{BB962C8B-B14F-4D97-AF65-F5344CB8AC3E}">
        <p14:creationId xmlns:p14="http://schemas.microsoft.com/office/powerpoint/2010/main" val="3345152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 Example 11.13 – SPSS (2/12)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78</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6C8BEFA4-D43D-46B5-B52F-3A9CA7061BFA}"/>
              </a:ext>
            </a:extLst>
          </p:cNvPr>
          <p:cNvSpPr/>
          <p:nvPr/>
        </p:nvSpPr>
        <p:spPr>
          <a:xfrm>
            <a:off x="500034" y="1268760"/>
            <a:ext cx="8176422" cy="1323439"/>
          </a:xfrm>
          <a:prstGeom prst="rect">
            <a:avLst/>
          </a:prstGeom>
          <a:solidFill>
            <a:schemeClr val="accent3">
              <a:lumMod val="20000"/>
              <a:lumOff val="80000"/>
            </a:schemeClr>
          </a:solidFill>
        </p:spPr>
        <p:txBody>
          <a:bodyPr wrap="square">
            <a:spAutoFit/>
          </a:bodyPr>
          <a:lstStyle/>
          <a:p>
            <a:pPr marL="0" marR="0"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Select </a:t>
            </a:r>
            <a:r>
              <a:rPr lang="en-GB" sz="1600" u="sng" dirty="0">
                <a:latin typeface="Calibri" panose="020F0502020204030204" pitchFamily="34" charset="0"/>
                <a:ea typeface="Times New Roman" panose="02020603050405020304" pitchFamily="18" charset="0"/>
                <a:cs typeface="Times New Roman" panose="02020603050405020304" pitchFamily="18" charset="0"/>
              </a:rPr>
              <a:t>A</a:t>
            </a:r>
            <a:r>
              <a:rPr lang="en-GB" sz="1600" dirty="0">
                <a:latin typeface="Calibri" panose="020F0502020204030204" pitchFamily="34" charset="0"/>
                <a:ea typeface="Times New Roman" panose="02020603050405020304" pitchFamily="18" charset="0"/>
                <a:cs typeface="Times New Roman" panose="02020603050405020304" pitchFamily="18" charset="0"/>
              </a:rPr>
              <a:t>nalyze &gt; Forecas</a:t>
            </a:r>
            <a:r>
              <a:rPr lang="en-GB" sz="1600" u="sng" dirty="0">
                <a:latin typeface="Calibri" panose="020F0502020204030204" pitchFamily="34" charset="0"/>
                <a:ea typeface="Times New Roman" panose="02020603050405020304" pitchFamily="18" charset="0"/>
                <a:cs typeface="Times New Roman" panose="02020603050405020304" pitchFamily="18" charset="0"/>
              </a:rPr>
              <a:t>t</a:t>
            </a:r>
            <a:r>
              <a:rPr lang="en-GB" sz="1600" dirty="0">
                <a:latin typeface="Calibri" panose="020F0502020204030204" pitchFamily="34" charset="0"/>
                <a:ea typeface="Times New Roman" panose="02020603050405020304" pitchFamily="18" charset="0"/>
                <a:cs typeface="Times New Roman" panose="02020603050405020304" pitchFamily="18" charset="0"/>
              </a:rPr>
              <a:t>ing &gt; </a:t>
            </a:r>
            <a:r>
              <a:rPr lang="en-GB" sz="1600" u="sng" dirty="0">
                <a:latin typeface="Calibri" panose="020F0502020204030204" pitchFamily="34" charset="0"/>
                <a:ea typeface="Times New Roman" panose="02020603050405020304" pitchFamily="18" charset="0"/>
                <a:cs typeface="Times New Roman" panose="02020603050405020304" pitchFamily="18" charset="0"/>
              </a:rPr>
              <a:t>C</a:t>
            </a:r>
            <a:r>
              <a:rPr lang="en-GB" sz="1600" dirty="0">
                <a:latin typeface="Calibri" panose="020F0502020204030204" pitchFamily="34" charset="0"/>
                <a:ea typeface="Times New Roman" panose="02020603050405020304" pitchFamily="18" charset="0"/>
                <a:cs typeface="Times New Roman" panose="02020603050405020304" pitchFamily="18" charset="0"/>
              </a:rPr>
              <a:t>reate Traditional Model</a:t>
            </a:r>
          </a:p>
          <a:p>
            <a:pPr marL="0" marR="0"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a:t>
            </a:r>
          </a:p>
          <a:p>
            <a:pPr marR="0"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Transfer Series into </a:t>
            </a:r>
            <a:r>
              <a:rPr lang="en-GB" sz="1600" u="sng" dirty="0">
                <a:latin typeface="Calibri" panose="020F0502020204030204" pitchFamily="34" charset="0"/>
                <a:ea typeface="Times New Roman" panose="02020603050405020304" pitchFamily="18" charset="0"/>
                <a:cs typeface="Times New Roman" panose="02020603050405020304" pitchFamily="18" charset="0"/>
              </a:rPr>
              <a:t>D</a:t>
            </a:r>
            <a:r>
              <a:rPr lang="en-GB" sz="1600" dirty="0">
                <a:latin typeface="Calibri" panose="020F0502020204030204" pitchFamily="34" charset="0"/>
                <a:ea typeface="Times New Roman" panose="02020603050405020304" pitchFamily="18" charset="0"/>
                <a:cs typeface="Times New Roman" panose="02020603050405020304" pitchFamily="18" charset="0"/>
              </a:rPr>
              <a:t>ependent Variables box</a:t>
            </a:r>
          </a:p>
          <a:p>
            <a:pPr marR="0"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a:t>
            </a:r>
          </a:p>
          <a:p>
            <a:pPr marR="0"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Select </a:t>
            </a:r>
            <a:r>
              <a:rPr lang="en-GB" sz="1600" u="sng" dirty="0">
                <a:latin typeface="Calibri" panose="020F0502020204030204" pitchFamily="34" charset="0"/>
                <a:ea typeface="Times New Roman" panose="02020603050405020304" pitchFamily="18" charset="0"/>
                <a:cs typeface="Times New Roman" panose="02020603050405020304" pitchFamily="18" charset="0"/>
              </a:rPr>
              <a:t>M</a:t>
            </a:r>
            <a:r>
              <a:rPr lang="en-GB" sz="1600" dirty="0">
                <a:latin typeface="Calibri" panose="020F0502020204030204" pitchFamily="34" charset="0"/>
                <a:ea typeface="Times New Roman" panose="02020603050405020304" pitchFamily="18" charset="0"/>
                <a:cs typeface="Times New Roman" panose="02020603050405020304" pitchFamily="18" charset="0"/>
              </a:rPr>
              <a:t>ethod: Exponential Smoothing</a:t>
            </a:r>
          </a:p>
        </p:txBody>
      </p:sp>
      <p:pic>
        <p:nvPicPr>
          <p:cNvPr id="6" name="Picture 5">
            <a:extLst>
              <a:ext uri="{FF2B5EF4-FFF2-40B4-BE49-F238E27FC236}">
                <a16:creationId xmlns:a16="http://schemas.microsoft.com/office/drawing/2014/main" id="{51DAD558-FD6F-4A49-8A02-7210C832D185}"/>
              </a:ext>
            </a:extLst>
          </p:cNvPr>
          <p:cNvPicPr/>
          <p:nvPr/>
        </p:nvPicPr>
        <p:blipFill>
          <a:blip r:embed="rId2"/>
          <a:stretch>
            <a:fillRect/>
          </a:stretch>
        </p:blipFill>
        <p:spPr>
          <a:xfrm>
            <a:off x="4592912" y="2737642"/>
            <a:ext cx="4021084" cy="2851598"/>
          </a:xfrm>
          <a:prstGeom prst="rect">
            <a:avLst/>
          </a:prstGeom>
        </p:spPr>
      </p:pic>
      <p:sp>
        <p:nvSpPr>
          <p:cNvPr id="8" name="Rectangle 7">
            <a:extLst>
              <a:ext uri="{FF2B5EF4-FFF2-40B4-BE49-F238E27FC236}">
                <a16:creationId xmlns:a16="http://schemas.microsoft.com/office/drawing/2014/main" id="{87FEB64F-DD43-422A-983A-EA18B80F7788}"/>
              </a:ext>
            </a:extLst>
          </p:cNvPr>
          <p:cNvSpPr/>
          <p:nvPr/>
        </p:nvSpPr>
        <p:spPr>
          <a:xfrm>
            <a:off x="826670" y="3645024"/>
            <a:ext cx="3673322" cy="923330"/>
          </a:xfrm>
          <a:prstGeom prst="rect">
            <a:avLst/>
          </a:prstGeom>
          <a:solidFill>
            <a:schemeClr val="accent2">
              <a:lumMod val="20000"/>
              <a:lumOff val="80000"/>
            </a:schemeClr>
          </a:solidFill>
        </p:spPr>
        <p:txBody>
          <a:bodyPr wrap="square">
            <a:spAutoFit/>
          </a:bodyPr>
          <a:lstStyle/>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on </a:t>
            </a:r>
            <a:r>
              <a:rPr lang="en-GB" u="sng" dirty="0">
                <a:latin typeface="Calibri" panose="020F0502020204030204" pitchFamily="34" charset="0"/>
                <a:ea typeface="Times New Roman" panose="02020603050405020304" pitchFamily="18" charset="0"/>
                <a:cs typeface="Times New Roman" panose="02020603050405020304" pitchFamily="18" charset="0"/>
              </a:rPr>
              <a:t>C</a:t>
            </a:r>
            <a:r>
              <a:rPr lang="en-GB" dirty="0">
                <a:latin typeface="Calibri" panose="020F0502020204030204" pitchFamily="34" charset="0"/>
                <a:ea typeface="Times New Roman" panose="02020603050405020304" pitchFamily="18" charset="0"/>
                <a:cs typeface="Times New Roman" panose="02020603050405020304" pitchFamily="18" charset="0"/>
              </a:rPr>
              <a:t>riteria box.</a:t>
            </a:r>
          </a:p>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Select </a:t>
            </a:r>
            <a:r>
              <a:rPr lang="en-GB" u="sng" dirty="0">
                <a:latin typeface="Calibri" panose="020F0502020204030204" pitchFamily="34" charset="0"/>
                <a:ea typeface="Times New Roman" panose="02020603050405020304" pitchFamily="18" charset="0"/>
                <a:cs typeface="Times New Roman" panose="02020603050405020304" pitchFamily="18" charset="0"/>
              </a:rPr>
              <a:t>W</a:t>
            </a:r>
            <a:r>
              <a:rPr lang="en-GB" dirty="0">
                <a:latin typeface="Calibri" panose="020F0502020204030204" pitchFamily="34" charset="0"/>
                <a:ea typeface="Times New Roman" panose="02020603050405020304" pitchFamily="18" charset="0"/>
                <a:cs typeface="Times New Roman" panose="02020603050405020304" pitchFamily="18" charset="0"/>
              </a:rPr>
              <a:t>inters multiplicative model</a:t>
            </a:r>
          </a:p>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a:t>
            </a:r>
            <a:r>
              <a:rPr lang="en-GB" u="sng" dirty="0">
                <a:latin typeface="Calibri" panose="020F0502020204030204" pitchFamily="34" charset="0"/>
                <a:ea typeface="Times New Roman" panose="02020603050405020304" pitchFamily="18" charset="0"/>
                <a:cs typeface="Times New Roman" panose="02020603050405020304" pitchFamily="18" charset="0"/>
              </a:rPr>
              <a:t>C</a:t>
            </a:r>
            <a:r>
              <a:rPr lang="en-GB" dirty="0">
                <a:latin typeface="Calibri" panose="020F0502020204030204" pitchFamily="34" charset="0"/>
                <a:ea typeface="Times New Roman" panose="02020603050405020304" pitchFamily="18" charset="0"/>
                <a:cs typeface="Times New Roman" panose="02020603050405020304" pitchFamily="18" charset="0"/>
              </a:rPr>
              <a:t>ontinue</a:t>
            </a:r>
          </a:p>
        </p:txBody>
      </p:sp>
      <p:sp>
        <p:nvSpPr>
          <p:cNvPr id="9" name="Rectangle 8">
            <a:extLst>
              <a:ext uri="{FF2B5EF4-FFF2-40B4-BE49-F238E27FC236}">
                <a16:creationId xmlns:a16="http://schemas.microsoft.com/office/drawing/2014/main" id="{7909847A-B92D-4A90-947C-CD5C69B3C067}"/>
              </a:ext>
            </a:extLst>
          </p:cNvPr>
          <p:cNvSpPr/>
          <p:nvPr/>
        </p:nvSpPr>
        <p:spPr>
          <a:xfrm>
            <a:off x="4551089" y="5589240"/>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11.86</a:t>
            </a:r>
            <a:endParaRPr lang="en-GB" dirty="0"/>
          </a:p>
        </p:txBody>
      </p:sp>
    </p:spTree>
    <p:extLst>
      <p:ext uri="{BB962C8B-B14F-4D97-AF65-F5344CB8AC3E}">
        <p14:creationId xmlns:p14="http://schemas.microsoft.com/office/powerpoint/2010/main" val="19776413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 Example 11.13 – SPSS (3/12)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79</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pic>
        <p:nvPicPr>
          <p:cNvPr id="5" name="Picture 4">
            <a:extLst>
              <a:ext uri="{FF2B5EF4-FFF2-40B4-BE49-F238E27FC236}">
                <a16:creationId xmlns:a16="http://schemas.microsoft.com/office/drawing/2014/main" id="{91014DD3-BCBB-4FE4-ADB4-6DF81E1F89FB}"/>
              </a:ext>
            </a:extLst>
          </p:cNvPr>
          <p:cNvPicPr/>
          <p:nvPr/>
        </p:nvPicPr>
        <p:blipFill>
          <a:blip r:embed="rId2"/>
          <a:stretch>
            <a:fillRect/>
          </a:stretch>
        </p:blipFill>
        <p:spPr>
          <a:xfrm>
            <a:off x="2300533" y="1240311"/>
            <a:ext cx="4575423" cy="4608512"/>
          </a:xfrm>
          <a:prstGeom prst="rect">
            <a:avLst/>
          </a:prstGeom>
        </p:spPr>
      </p:pic>
      <p:sp>
        <p:nvSpPr>
          <p:cNvPr id="7" name="Rectangle 6">
            <a:extLst>
              <a:ext uri="{FF2B5EF4-FFF2-40B4-BE49-F238E27FC236}">
                <a16:creationId xmlns:a16="http://schemas.microsoft.com/office/drawing/2014/main" id="{696EEB5F-1931-4ACB-88DC-81C9F25F91C9}"/>
              </a:ext>
            </a:extLst>
          </p:cNvPr>
          <p:cNvSpPr/>
          <p:nvPr/>
        </p:nvSpPr>
        <p:spPr>
          <a:xfrm>
            <a:off x="7155630" y="5512228"/>
            <a:ext cx="134543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Figure 11.87</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82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Part 2 Exponential smoothing (5/7)</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8</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F2BAD685-C05C-4E79-B505-87BFF897D207}"/>
              </a:ext>
            </a:extLst>
          </p:cNvPr>
          <p:cNvSpPr/>
          <p:nvPr/>
        </p:nvSpPr>
        <p:spPr>
          <a:xfrm>
            <a:off x="500034" y="1196752"/>
            <a:ext cx="8176422" cy="1477328"/>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We implied that the smaller the </a:t>
            </a:r>
            <a:r>
              <a:rPr lang="en-GB" dirty="0">
                <a:latin typeface="Calibri" panose="020F0502020204030204" pitchFamily="34" charset="0"/>
                <a:ea typeface="Times New Roman" panose="02020603050405020304" pitchFamily="18" charset="0"/>
                <a:cs typeface="Book Antiqua" panose="0204060205030503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Book Antiqua" panose="02040602050305030304" pitchFamily="18" charset="0"/>
              </a:rPr>
              <a:t> (i.e. the closer </a:t>
            </a:r>
            <a:r>
              <a:rPr lang="en-GB" dirty="0">
                <a:latin typeface="Calibri" panose="020F0502020204030204" pitchFamily="34" charset="0"/>
                <a:ea typeface="Times New Roman" panose="02020603050405020304" pitchFamily="18" charset="0"/>
                <a:cs typeface="Book Antiqua" panose="0204060205030503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Book Antiqua" panose="02040602050305030304" pitchFamily="18" charset="0"/>
              </a:rPr>
              <a:t> to zero), the smoother and more horizontal the series of newly calculated values is going to be. Conversely, the larger the </a:t>
            </a:r>
            <a:r>
              <a:rPr lang="en-GB" dirty="0">
                <a:latin typeface="Calibri" panose="020F0502020204030204" pitchFamily="34" charset="0"/>
                <a:ea typeface="Times New Roman" panose="02020603050405020304" pitchFamily="18" charset="0"/>
                <a:cs typeface="Book Antiqua" panose="0204060205030503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Book Antiqua" panose="02040602050305030304" pitchFamily="18" charset="0"/>
              </a:rPr>
              <a:t> (i.e. the closer </a:t>
            </a:r>
            <a:r>
              <a:rPr lang="en-GB" dirty="0">
                <a:latin typeface="Calibri" panose="020F0502020204030204" pitchFamily="34" charset="0"/>
                <a:ea typeface="Times New Roman" panose="02020603050405020304" pitchFamily="18" charset="0"/>
                <a:cs typeface="Book Antiqua" panose="0204060205030503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Book Antiqua" panose="02040602050305030304" pitchFamily="18" charset="0"/>
              </a:rPr>
              <a:t> to one), the more impact the deviations have and potentially the more dynamic the fitted series is. When </a:t>
            </a:r>
            <a:r>
              <a:rPr lang="en-GB" dirty="0">
                <a:latin typeface="Calibri" panose="020F0502020204030204" pitchFamily="34" charset="0"/>
                <a:ea typeface="Times New Roman" panose="02020603050405020304" pitchFamily="18" charset="0"/>
                <a:cs typeface="Book Antiqua" panose="02040602050305030304" pitchFamily="18" charset="0"/>
                <a:sym typeface="Symbol" panose="05050102010706020507" pitchFamily="18" charset="2"/>
              </a:rPr>
              <a:t></a:t>
            </a:r>
            <a:r>
              <a:rPr lang="en-GB" dirty="0">
                <a:latin typeface="Calibri" panose="020F0502020204030204" pitchFamily="34" charset="0"/>
                <a:ea typeface="Times New Roman" panose="02020603050405020304" pitchFamily="18" charset="0"/>
                <a:cs typeface="Times New Roman" panose="02020603050405020304" pitchFamily="18" charset="0"/>
              </a:rPr>
              <a:t>=1, the smoothed values are identical to the original values, i.e. no smoothing is taking place.</a:t>
            </a:r>
            <a:endParaRPr lang="en-GB" dirty="0"/>
          </a:p>
        </p:txBody>
      </p:sp>
      <p:sp>
        <p:nvSpPr>
          <p:cNvPr id="6" name="Rectangle 5">
            <a:extLst>
              <a:ext uri="{FF2B5EF4-FFF2-40B4-BE49-F238E27FC236}">
                <a16:creationId xmlns:a16="http://schemas.microsoft.com/office/drawing/2014/main" id="{0CBC0B03-1B42-4D8D-9F28-5374A06ED533}"/>
              </a:ext>
            </a:extLst>
          </p:cNvPr>
          <p:cNvSpPr/>
          <p:nvPr/>
        </p:nvSpPr>
        <p:spPr>
          <a:xfrm>
            <a:off x="500034" y="2706593"/>
            <a:ext cx="8176422" cy="923330"/>
          </a:xfrm>
          <a:prstGeom prst="rect">
            <a:avLst/>
          </a:prstGeom>
        </p:spPr>
        <p:txBody>
          <a:bodyPr wrap="square">
            <a:spAutoFit/>
          </a:bodyPr>
          <a:lstStyle/>
          <a:p>
            <a:pPr marL="0" marR="0" algn="just" hangingPunct="0">
              <a:spcBef>
                <a:spcPts val="0"/>
              </a:spcBef>
              <a:spcAft>
                <a:spcPts val="0"/>
              </a:spcAft>
            </a:pPr>
            <a:r>
              <a:rPr lang="en-GB" dirty="0">
                <a:solidFill>
                  <a:srgbClr val="212121"/>
                </a:solidFill>
                <a:latin typeface="Calibri" panose="020F0502020204030204" pitchFamily="34" charset="0"/>
                <a:ea typeface="Times New Roman" panose="02020603050405020304" pitchFamily="18" charset="0"/>
                <a:cs typeface="Calibri" panose="020F0502020204030204" pitchFamily="34" charset="0"/>
              </a:rPr>
              <a:t>There is a connection between Brown</a:t>
            </a:r>
            <a:r>
              <a:rPr lang="en-GB" dirty="0">
                <a:solidFill>
                  <a:srgbClr val="212121"/>
                </a:solidFill>
                <a:latin typeface="&amp;quot"/>
                <a:ea typeface="Times New Roman" panose="02020603050405020304" pitchFamily="18" charset="0"/>
                <a:cs typeface="Times New Roman" panose="02020603050405020304" pitchFamily="18" charset="0"/>
              </a:rPr>
              <a:t>’</a:t>
            </a:r>
            <a:r>
              <a:rPr lang="en-GB" dirty="0">
                <a:solidFill>
                  <a:srgbClr val="212121"/>
                </a:solidFill>
                <a:latin typeface="Calibri" panose="020F0502020204030204" pitchFamily="34" charset="0"/>
                <a:ea typeface="Times New Roman" panose="02020603050405020304" pitchFamily="18" charset="0"/>
                <a:cs typeface="Calibri" panose="020F0502020204030204" pitchFamily="34" charset="0"/>
              </a:rPr>
              <a:t>s formula, i.e. equation (11.13) and the moving averages concept. You will recall from the section on moving averages that we</a:t>
            </a:r>
            <a:r>
              <a:rPr lang="en-GB" dirty="0">
                <a:solidFill>
                  <a:srgbClr val="212121"/>
                </a:solidFill>
                <a:latin typeface="&amp;quot"/>
                <a:ea typeface="Times New Roman" panose="02020603050405020304" pitchFamily="18" charset="0"/>
                <a:cs typeface="Times New Roman" panose="02020603050405020304" pitchFamily="18" charset="0"/>
              </a:rPr>
              <a:t>’</a:t>
            </a:r>
            <a:r>
              <a:rPr lang="en-GB" dirty="0">
                <a:solidFill>
                  <a:srgbClr val="212121"/>
                </a:solidFill>
                <a:latin typeface="Calibri" panose="020F0502020204030204" pitchFamily="34" charset="0"/>
                <a:ea typeface="Times New Roman" panose="02020603050405020304" pitchFamily="18" charset="0"/>
                <a:cs typeface="Calibri" panose="020F0502020204030204" pitchFamily="34" charset="0"/>
              </a:rPr>
              <a:t>ve said that: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1EC87CE-B1E5-4E69-8683-ACF4AAC0F706}"/>
              </a:ext>
            </a:extLst>
          </p:cNvPr>
          <p:cNvPicPr>
            <a:picLocks noChangeAspect="1"/>
          </p:cNvPicPr>
          <p:nvPr/>
        </p:nvPicPr>
        <p:blipFill>
          <a:blip r:embed="rId2"/>
          <a:stretch>
            <a:fillRect/>
          </a:stretch>
        </p:blipFill>
        <p:spPr>
          <a:xfrm>
            <a:off x="3059832" y="3533307"/>
            <a:ext cx="2876190" cy="723810"/>
          </a:xfrm>
          <a:prstGeom prst="rect">
            <a:avLst/>
          </a:prstGeom>
        </p:spPr>
      </p:pic>
      <p:sp>
        <p:nvSpPr>
          <p:cNvPr id="8" name="Rectangle 7">
            <a:extLst>
              <a:ext uri="{FF2B5EF4-FFF2-40B4-BE49-F238E27FC236}">
                <a16:creationId xmlns:a16="http://schemas.microsoft.com/office/drawing/2014/main" id="{3FB7623D-1E04-45B4-8631-5B5978F5F821}"/>
              </a:ext>
            </a:extLst>
          </p:cNvPr>
          <p:cNvSpPr/>
          <p:nvPr/>
        </p:nvSpPr>
        <p:spPr>
          <a:xfrm>
            <a:off x="510100" y="4297057"/>
            <a:ext cx="3775136" cy="369332"/>
          </a:xfrm>
          <a:prstGeom prst="rect">
            <a:avLst/>
          </a:prstGeom>
        </p:spPr>
        <p:txBody>
          <a:bodyPr wrap="non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The above equation can be written as: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81D4C6AB-74BF-46F0-99C8-9C286B2AA517}"/>
              </a:ext>
            </a:extLst>
          </p:cNvPr>
          <p:cNvPicPr>
            <a:picLocks noChangeAspect="1"/>
          </p:cNvPicPr>
          <p:nvPr/>
        </p:nvPicPr>
        <p:blipFill>
          <a:blip r:embed="rId3"/>
          <a:stretch>
            <a:fillRect/>
          </a:stretch>
        </p:blipFill>
        <p:spPr>
          <a:xfrm>
            <a:off x="3083677" y="4588336"/>
            <a:ext cx="3342857" cy="780952"/>
          </a:xfrm>
          <a:prstGeom prst="rect">
            <a:avLst/>
          </a:prstGeom>
        </p:spPr>
      </p:pic>
      <p:sp>
        <p:nvSpPr>
          <p:cNvPr id="10" name="Rectangle 9">
            <a:extLst>
              <a:ext uri="{FF2B5EF4-FFF2-40B4-BE49-F238E27FC236}">
                <a16:creationId xmlns:a16="http://schemas.microsoft.com/office/drawing/2014/main" id="{864CE403-8937-46F8-8AD6-D7290DD10226}"/>
              </a:ext>
            </a:extLst>
          </p:cNvPr>
          <p:cNvSpPr/>
          <p:nvPr/>
        </p:nvSpPr>
        <p:spPr>
          <a:xfrm>
            <a:off x="547730" y="5369288"/>
            <a:ext cx="4179414" cy="369332"/>
          </a:xfrm>
          <a:prstGeom prst="rect">
            <a:avLst/>
          </a:prstGeom>
        </p:spPr>
        <p:txBody>
          <a:bodyPr wrap="none">
            <a:spAutoFit/>
          </a:bodyPr>
          <a:lstStyle/>
          <a:p>
            <a:r>
              <a:rPr lang="en-GB" dirty="0">
                <a:solidFill>
                  <a:srgbClr val="212121"/>
                </a:solidFill>
                <a:latin typeface="Calibri" panose="020F0502020204030204" pitchFamily="34" charset="0"/>
                <a:ea typeface="Times New Roman" panose="02020603050405020304" pitchFamily="18" charset="0"/>
              </a:rPr>
              <a:t>This looks very much like equation (11.12).</a:t>
            </a:r>
            <a:endParaRPr lang="en-GB" dirty="0"/>
          </a:p>
        </p:txBody>
      </p:sp>
    </p:spTree>
    <p:extLst>
      <p:ext uri="{BB962C8B-B14F-4D97-AF65-F5344CB8AC3E}">
        <p14:creationId xmlns:p14="http://schemas.microsoft.com/office/powerpoint/2010/main" val="20176361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 Example 11.13 – SPSS (4/12)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80</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4E0A1B09-6DE9-4C56-8D2C-F65614A6ECD8}"/>
              </a:ext>
            </a:extLst>
          </p:cNvPr>
          <p:cNvSpPr/>
          <p:nvPr/>
        </p:nvSpPr>
        <p:spPr>
          <a:xfrm>
            <a:off x="755576" y="1444675"/>
            <a:ext cx="1872208" cy="923330"/>
          </a:xfrm>
          <a:prstGeom prst="rect">
            <a:avLst/>
          </a:prstGeom>
        </p:spPr>
        <p:txBody>
          <a:bodyPr wrap="square">
            <a:spAutoFit/>
          </a:bodyPr>
          <a:lstStyle/>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on Statistics tab and choose options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EDBFBD2-C2DE-4E18-98F1-66E788979B30}"/>
              </a:ext>
            </a:extLst>
          </p:cNvPr>
          <p:cNvPicPr/>
          <p:nvPr/>
        </p:nvPicPr>
        <p:blipFill>
          <a:blip r:embed="rId2"/>
          <a:stretch>
            <a:fillRect/>
          </a:stretch>
        </p:blipFill>
        <p:spPr>
          <a:xfrm>
            <a:off x="3666116" y="1249191"/>
            <a:ext cx="5081738" cy="4582825"/>
          </a:xfrm>
          <a:prstGeom prst="rect">
            <a:avLst/>
          </a:prstGeom>
        </p:spPr>
      </p:pic>
      <p:sp>
        <p:nvSpPr>
          <p:cNvPr id="7" name="Rectangle 6">
            <a:extLst>
              <a:ext uri="{FF2B5EF4-FFF2-40B4-BE49-F238E27FC236}">
                <a16:creationId xmlns:a16="http://schemas.microsoft.com/office/drawing/2014/main" id="{E74E5CFB-20D0-4839-A512-B37236EC0053}"/>
              </a:ext>
            </a:extLst>
          </p:cNvPr>
          <p:cNvSpPr/>
          <p:nvPr/>
        </p:nvSpPr>
        <p:spPr>
          <a:xfrm>
            <a:off x="2123728" y="5462684"/>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11.88</a:t>
            </a:r>
            <a:endParaRPr lang="en-GB" dirty="0"/>
          </a:p>
        </p:txBody>
      </p:sp>
    </p:spTree>
    <p:extLst>
      <p:ext uri="{BB962C8B-B14F-4D97-AF65-F5344CB8AC3E}">
        <p14:creationId xmlns:p14="http://schemas.microsoft.com/office/powerpoint/2010/main" val="38710285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 Example 11.13 – SPSS (5/12)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81</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7" name="Rectangle 6">
            <a:extLst>
              <a:ext uri="{FF2B5EF4-FFF2-40B4-BE49-F238E27FC236}">
                <a16:creationId xmlns:a16="http://schemas.microsoft.com/office/drawing/2014/main" id="{E74E5CFB-20D0-4839-A512-B37236EC0053}"/>
              </a:ext>
            </a:extLst>
          </p:cNvPr>
          <p:cNvSpPr/>
          <p:nvPr/>
        </p:nvSpPr>
        <p:spPr>
          <a:xfrm>
            <a:off x="2123728" y="5462684"/>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11.89</a:t>
            </a:r>
            <a:endParaRPr lang="en-GB" dirty="0"/>
          </a:p>
        </p:txBody>
      </p:sp>
      <p:sp>
        <p:nvSpPr>
          <p:cNvPr id="8" name="Rectangle 7">
            <a:extLst>
              <a:ext uri="{FF2B5EF4-FFF2-40B4-BE49-F238E27FC236}">
                <a16:creationId xmlns:a16="http://schemas.microsoft.com/office/drawing/2014/main" id="{A176CC82-ADA3-43D9-A0E1-3AACD33477E6}"/>
              </a:ext>
            </a:extLst>
          </p:cNvPr>
          <p:cNvSpPr/>
          <p:nvPr/>
        </p:nvSpPr>
        <p:spPr>
          <a:xfrm>
            <a:off x="755576" y="1430902"/>
            <a:ext cx="1224136" cy="1200329"/>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Click on Plots tab and select options</a:t>
            </a:r>
            <a:endParaRPr lang="en-GB" dirty="0"/>
          </a:p>
        </p:txBody>
      </p:sp>
      <p:pic>
        <p:nvPicPr>
          <p:cNvPr id="9" name="Picture 8">
            <a:extLst>
              <a:ext uri="{FF2B5EF4-FFF2-40B4-BE49-F238E27FC236}">
                <a16:creationId xmlns:a16="http://schemas.microsoft.com/office/drawing/2014/main" id="{656B72B0-DB59-4833-98B5-FA5438FFE9C5}"/>
              </a:ext>
            </a:extLst>
          </p:cNvPr>
          <p:cNvPicPr/>
          <p:nvPr/>
        </p:nvPicPr>
        <p:blipFill>
          <a:blip r:embed="rId2"/>
          <a:stretch>
            <a:fillRect/>
          </a:stretch>
        </p:blipFill>
        <p:spPr>
          <a:xfrm>
            <a:off x="3707904" y="1340768"/>
            <a:ext cx="5007471" cy="4608512"/>
          </a:xfrm>
          <a:prstGeom prst="rect">
            <a:avLst/>
          </a:prstGeom>
        </p:spPr>
      </p:pic>
    </p:spTree>
    <p:extLst>
      <p:ext uri="{BB962C8B-B14F-4D97-AF65-F5344CB8AC3E}">
        <p14:creationId xmlns:p14="http://schemas.microsoft.com/office/powerpoint/2010/main" val="939028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 Example 11.13 – SPSS (6/12)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82</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7" name="Rectangle 6">
            <a:extLst>
              <a:ext uri="{FF2B5EF4-FFF2-40B4-BE49-F238E27FC236}">
                <a16:creationId xmlns:a16="http://schemas.microsoft.com/office/drawing/2014/main" id="{E74E5CFB-20D0-4839-A512-B37236EC0053}"/>
              </a:ext>
            </a:extLst>
          </p:cNvPr>
          <p:cNvSpPr/>
          <p:nvPr/>
        </p:nvSpPr>
        <p:spPr>
          <a:xfrm>
            <a:off x="2123728" y="5462684"/>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11.90</a:t>
            </a:r>
            <a:endParaRPr lang="en-GB" dirty="0"/>
          </a:p>
        </p:txBody>
      </p:sp>
      <p:sp>
        <p:nvSpPr>
          <p:cNvPr id="5" name="Rectangle 4">
            <a:extLst>
              <a:ext uri="{FF2B5EF4-FFF2-40B4-BE49-F238E27FC236}">
                <a16:creationId xmlns:a16="http://schemas.microsoft.com/office/drawing/2014/main" id="{08659B11-EC61-4F70-9A16-87F47865CA6B}"/>
              </a:ext>
            </a:extLst>
          </p:cNvPr>
          <p:cNvSpPr/>
          <p:nvPr/>
        </p:nvSpPr>
        <p:spPr>
          <a:xfrm>
            <a:off x="500034" y="1340768"/>
            <a:ext cx="1479678" cy="923330"/>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Click on Save tab and select options</a:t>
            </a:r>
            <a:endParaRPr lang="en-GB" dirty="0"/>
          </a:p>
        </p:txBody>
      </p:sp>
      <p:pic>
        <p:nvPicPr>
          <p:cNvPr id="8" name="Picture 7">
            <a:extLst>
              <a:ext uri="{FF2B5EF4-FFF2-40B4-BE49-F238E27FC236}">
                <a16:creationId xmlns:a16="http://schemas.microsoft.com/office/drawing/2014/main" id="{F7F772CC-229C-4B7A-A847-C096625E63D6}"/>
              </a:ext>
            </a:extLst>
          </p:cNvPr>
          <p:cNvPicPr/>
          <p:nvPr/>
        </p:nvPicPr>
        <p:blipFill>
          <a:blip r:embed="rId2"/>
          <a:stretch>
            <a:fillRect/>
          </a:stretch>
        </p:blipFill>
        <p:spPr>
          <a:xfrm>
            <a:off x="3469161" y="1340768"/>
            <a:ext cx="5246214" cy="4536504"/>
          </a:xfrm>
          <a:prstGeom prst="rect">
            <a:avLst/>
          </a:prstGeom>
        </p:spPr>
      </p:pic>
    </p:spTree>
    <p:extLst>
      <p:ext uri="{BB962C8B-B14F-4D97-AF65-F5344CB8AC3E}">
        <p14:creationId xmlns:p14="http://schemas.microsoft.com/office/powerpoint/2010/main" val="2761684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 Example 11.13 – SPSS (7/12)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83</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7" name="Rectangle 6">
            <a:extLst>
              <a:ext uri="{FF2B5EF4-FFF2-40B4-BE49-F238E27FC236}">
                <a16:creationId xmlns:a16="http://schemas.microsoft.com/office/drawing/2014/main" id="{E74E5CFB-20D0-4839-A512-B37236EC0053}"/>
              </a:ext>
            </a:extLst>
          </p:cNvPr>
          <p:cNvSpPr/>
          <p:nvPr/>
        </p:nvSpPr>
        <p:spPr>
          <a:xfrm>
            <a:off x="2123728" y="5462684"/>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11.91</a:t>
            </a:r>
            <a:endParaRPr lang="en-GB" dirty="0"/>
          </a:p>
        </p:txBody>
      </p:sp>
      <p:sp>
        <p:nvSpPr>
          <p:cNvPr id="5" name="Rectangle 4">
            <a:extLst>
              <a:ext uri="{FF2B5EF4-FFF2-40B4-BE49-F238E27FC236}">
                <a16:creationId xmlns:a16="http://schemas.microsoft.com/office/drawing/2014/main" id="{3621892A-5C50-4B93-B908-66F1921D08BE}"/>
              </a:ext>
            </a:extLst>
          </p:cNvPr>
          <p:cNvSpPr/>
          <p:nvPr/>
        </p:nvSpPr>
        <p:spPr>
          <a:xfrm>
            <a:off x="478649" y="1240280"/>
            <a:ext cx="1331537" cy="1200329"/>
          </a:xfrm>
          <a:prstGeom prst="rect">
            <a:avLst/>
          </a:prstGeom>
        </p:spPr>
        <p:txBody>
          <a:bodyPr wrap="square">
            <a:spAutoFit/>
          </a:bodyPr>
          <a:lstStyle/>
          <a:p>
            <a:pPr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on Options tab and select options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DDEB74C-D3E6-4944-98F8-AA12634655D9}"/>
              </a:ext>
            </a:extLst>
          </p:cNvPr>
          <p:cNvSpPr/>
          <p:nvPr/>
        </p:nvSpPr>
        <p:spPr>
          <a:xfrm>
            <a:off x="868903" y="4631687"/>
            <a:ext cx="941283" cy="369332"/>
          </a:xfrm>
          <a:prstGeom prst="rect">
            <a:avLst/>
          </a:prstGeom>
        </p:spPr>
        <p:txBody>
          <a:bodyPr wrap="none">
            <a:spAutoFit/>
          </a:bodyPr>
          <a:lstStyle/>
          <a:p>
            <a:pPr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Click OK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9FEC64E-45A4-489A-96A5-CFAB224DFCA6}"/>
              </a:ext>
            </a:extLst>
          </p:cNvPr>
          <p:cNvPicPr/>
          <p:nvPr/>
        </p:nvPicPr>
        <p:blipFill>
          <a:blip r:embed="rId2"/>
          <a:stretch>
            <a:fillRect/>
          </a:stretch>
        </p:blipFill>
        <p:spPr>
          <a:xfrm>
            <a:off x="3347864" y="1318218"/>
            <a:ext cx="5581824" cy="4753969"/>
          </a:xfrm>
          <a:prstGeom prst="rect">
            <a:avLst/>
          </a:prstGeom>
        </p:spPr>
      </p:pic>
    </p:spTree>
    <p:extLst>
      <p:ext uri="{BB962C8B-B14F-4D97-AF65-F5344CB8AC3E}">
        <p14:creationId xmlns:p14="http://schemas.microsoft.com/office/powerpoint/2010/main" val="22498224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 Example 11.13 – SPSS (8/12)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84</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7" name="Rectangle 6">
            <a:extLst>
              <a:ext uri="{FF2B5EF4-FFF2-40B4-BE49-F238E27FC236}">
                <a16:creationId xmlns:a16="http://schemas.microsoft.com/office/drawing/2014/main" id="{E74E5CFB-20D0-4839-A512-B37236EC0053}"/>
              </a:ext>
            </a:extLst>
          </p:cNvPr>
          <p:cNvSpPr/>
          <p:nvPr/>
        </p:nvSpPr>
        <p:spPr>
          <a:xfrm>
            <a:off x="917425" y="5513939"/>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11.92</a:t>
            </a:r>
            <a:endParaRPr lang="en-GB" dirty="0"/>
          </a:p>
        </p:txBody>
      </p:sp>
      <p:sp>
        <p:nvSpPr>
          <p:cNvPr id="5" name="Rectangle 4">
            <a:extLst>
              <a:ext uri="{FF2B5EF4-FFF2-40B4-BE49-F238E27FC236}">
                <a16:creationId xmlns:a16="http://schemas.microsoft.com/office/drawing/2014/main" id="{996B1330-6B51-4524-804D-06C286380D89}"/>
              </a:ext>
            </a:extLst>
          </p:cNvPr>
          <p:cNvSpPr/>
          <p:nvPr/>
        </p:nvSpPr>
        <p:spPr>
          <a:xfrm>
            <a:off x="500034" y="1248935"/>
            <a:ext cx="1623694" cy="3139321"/>
          </a:xfrm>
          <a:prstGeom prst="rect">
            <a:avLst/>
          </a:prstGeom>
        </p:spPr>
        <p:txBody>
          <a:bodyPr wrap="square">
            <a:spAutoFit/>
          </a:bodyPr>
          <a:lstStyle/>
          <a:p>
            <a:pPr marL="0" marR="0"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New variables have been created showing predicted values, lower and upper confidence levels, and the residuals, as in Figure 11.92.</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3C9B761-7BD6-4DBE-97E3-98731C417135}"/>
              </a:ext>
            </a:extLst>
          </p:cNvPr>
          <p:cNvPicPr/>
          <p:nvPr/>
        </p:nvPicPr>
        <p:blipFill>
          <a:blip r:embed="rId2"/>
          <a:stretch>
            <a:fillRect/>
          </a:stretch>
        </p:blipFill>
        <p:spPr>
          <a:xfrm>
            <a:off x="2267744" y="1271518"/>
            <a:ext cx="6499345" cy="4611753"/>
          </a:xfrm>
          <a:prstGeom prst="rect">
            <a:avLst/>
          </a:prstGeom>
        </p:spPr>
      </p:pic>
    </p:spTree>
    <p:extLst>
      <p:ext uri="{BB962C8B-B14F-4D97-AF65-F5344CB8AC3E}">
        <p14:creationId xmlns:p14="http://schemas.microsoft.com/office/powerpoint/2010/main" val="34910776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 Example 11.13 – SPSS (9/12)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85</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7" name="Rectangle 6">
            <a:extLst>
              <a:ext uri="{FF2B5EF4-FFF2-40B4-BE49-F238E27FC236}">
                <a16:creationId xmlns:a16="http://schemas.microsoft.com/office/drawing/2014/main" id="{E74E5CFB-20D0-4839-A512-B37236EC0053}"/>
              </a:ext>
            </a:extLst>
          </p:cNvPr>
          <p:cNvSpPr/>
          <p:nvPr/>
        </p:nvSpPr>
        <p:spPr>
          <a:xfrm>
            <a:off x="3347864" y="2862063"/>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11.93</a:t>
            </a:r>
            <a:endParaRPr lang="en-GB" dirty="0"/>
          </a:p>
        </p:txBody>
      </p:sp>
      <p:sp>
        <p:nvSpPr>
          <p:cNvPr id="5" name="Rectangle 4">
            <a:extLst>
              <a:ext uri="{FF2B5EF4-FFF2-40B4-BE49-F238E27FC236}">
                <a16:creationId xmlns:a16="http://schemas.microsoft.com/office/drawing/2014/main" id="{53EDE120-A512-4D4F-95B5-C44F878CC0CB}"/>
              </a:ext>
            </a:extLst>
          </p:cNvPr>
          <p:cNvSpPr/>
          <p:nvPr/>
        </p:nvSpPr>
        <p:spPr>
          <a:xfrm>
            <a:off x="611560" y="1240280"/>
            <a:ext cx="1345240" cy="369332"/>
          </a:xfrm>
          <a:prstGeom prst="rect">
            <a:avLst/>
          </a:prstGeom>
        </p:spPr>
        <p:txBody>
          <a:bodyPr wrap="non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SPSS Output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A82FB6C-91AA-4C83-ADE9-C29F6B70DE6B}"/>
              </a:ext>
            </a:extLst>
          </p:cNvPr>
          <p:cNvSpPr/>
          <p:nvPr/>
        </p:nvSpPr>
        <p:spPr>
          <a:xfrm>
            <a:off x="3351034" y="5340786"/>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11.94</a:t>
            </a:r>
            <a:endParaRPr lang="en-GB" dirty="0"/>
          </a:p>
        </p:txBody>
      </p:sp>
      <p:pic>
        <p:nvPicPr>
          <p:cNvPr id="11" name="Picture 10">
            <a:extLst>
              <a:ext uri="{FF2B5EF4-FFF2-40B4-BE49-F238E27FC236}">
                <a16:creationId xmlns:a16="http://schemas.microsoft.com/office/drawing/2014/main" id="{CCC92DE2-C903-40F6-992A-78B87AF87CD1}"/>
              </a:ext>
            </a:extLst>
          </p:cNvPr>
          <p:cNvPicPr/>
          <p:nvPr/>
        </p:nvPicPr>
        <p:blipFill>
          <a:blip r:embed="rId2"/>
          <a:stretch>
            <a:fillRect/>
          </a:stretch>
        </p:blipFill>
        <p:spPr>
          <a:xfrm>
            <a:off x="4708375" y="1167724"/>
            <a:ext cx="2167881" cy="2261276"/>
          </a:xfrm>
          <a:prstGeom prst="rect">
            <a:avLst/>
          </a:prstGeom>
        </p:spPr>
      </p:pic>
      <p:pic>
        <p:nvPicPr>
          <p:cNvPr id="12" name="Picture 11">
            <a:extLst>
              <a:ext uri="{FF2B5EF4-FFF2-40B4-BE49-F238E27FC236}">
                <a16:creationId xmlns:a16="http://schemas.microsoft.com/office/drawing/2014/main" id="{261523AD-850C-4C08-A483-A4F15868CA91}"/>
              </a:ext>
            </a:extLst>
          </p:cNvPr>
          <p:cNvPicPr/>
          <p:nvPr/>
        </p:nvPicPr>
        <p:blipFill>
          <a:blip r:embed="rId3"/>
          <a:stretch>
            <a:fillRect/>
          </a:stretch>
        </p:blipFill>
        <p:spPr>
          <a:xfrm>
            <a:off x="1796490" y="4090552"/>
            <a:ext cx="5450359" cy="1313604"/>
          </a:xfrm>
          <a:prstGeom prst="rect">
            <a:avLst/>
          </a:prstGeom>
        </p:spPr>
      </p:pic>
    </p:spTree>
    <p:extLst>
      <p:ext uri="{BB962C8B-B14F-4D97-AF65-F5344CB8AC3E}">
        <p14:creationId xmlns:p14="http://schemas.microsoft.com/office/powerpoint/2010/main" val="14994226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 Example 11.13 – SPSS (10/12)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86</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7" name="Rectangle 6">
            <a:extLst>
              <a:ext uri="{FF2B5EF4-FFF2-40B4-BE49-F238E27FC236}">
                <a16:creationId xmlns:a16="http://schemas.microsoft.com/office/drawing/2014/main" id="{E74E5CFB-20D0-4839-A512-B37236EC0053}"/>
              </a:ext>
            </a:extLst>
          </p:cNvPr>
          <p:cNvSpPr/>
          <p:nvPr/>
        </p:nvSpPr>
        <p:spPr>
          <a:xfrm>
            <a:off x="6736059" y="2403218"/>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11.95</a:t>
            </a:r>
            <a:endParaRPr lang="en-GB" dirty="0"/>
          </a:p>
        </p:txBody>
      </p:sp>
      <p:sp>
        <p:nvSpPr>
          <p:cNvPr id="8" name="Rectangle 7">
            <a:extLst>
              <a:ext uri="{FF2B5EF4-FFF2-40B4-BE49-F238E27FC236}">
                <a16:creationId xmlns:a16="http://schemas.microsoft.com/office/drawing/2014/main" id="{839416B8-4899-49D9-A411-D52FE5978487}"/>
              </a:ext>
            </a:extLst>
          </p:cNvPr>
          <p:cNvSpPr/>
          <p:nvPr/>
        </p:nvSpPr>
        <p:spPr>
          <a:xfrm>
            <a:off x="6752855" y="4708602"/>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11.96</a:t>
            </a:r>
            <a:endParaRPr lang="en-GB" dirty="0"/>
          </a:p>
        </p:txBody>
      </p:sp>
      <p:pic>
        <p:nvPicPr>
          <p:cNvPr id="10" name="Picture 9">
            <a:extLst>
              <a:ext uri="{FF2B5EF4-FFF2-40B4-BE49-F238E27FC236}">
                <a16:creationId xmlns:a16="http://schemas.microsoft.com/office/drawing/2014/main" id="{7A030755-2B40-47C3-BEA1-E108F8ED5C44}"/>
              </a:ext>
            </a:extLst>
          </p:cNvPr>
          <p:cNvPicPr/>
          <p:nvPr/>
        </p:nvPicPr>
        <p:blipFill>
          <a:blip r:embed="rId2"/>
          <a:stretch>
            <a:fillRect/>
          </a:stretch>
        </p:blipFill>
        <p:spPr>
          <a:xfrm>
            <a:off x="1331640" y="1202242"/>
            <a:ext cx="5394895" cy="1570307"/>
          </a:xfrm>
          <a:prstGeom prst="rect">
            <a:avLst/>
          </a:prstGeom>
        </p:spPr>
      </p:pic>
      <p:pic>
        <p:nvPicPr>
          <p:cNvPr id="11" name="Picture 10">
            <a:extLst>
              <a:ext uri="{FF2B5EF4-FFF2-40B4-BE49-F238E27FC236}">
                <a16:creationId xmlns:a16="http://schemas.microsoft.com/office/drawing/2014/main" id="{4150B88F-0037-4FAB-9570-EE63FDC7AD7E}"/>
              </a:ext>
            </a:extLst>
          </p:cNvPr>
          <p:cNvPicPr/>
          <p:nvPr/>
        </p:nvPicPr>
        <p:blipFill>
          <a:blip r:embed="rId3"/>
          <a:stretch>
            <a:fillRect/>
          </a:stretch>
        </p:blipFill>
        <p:spPr>
          <a:xfrm>
            <a:off x="1337589" y="3140968"/>
            <a:ext cx="5388945" cy="2232248"/>
          </a:xfrm>
          <a:prstGeom prst="rect">
            <a:avLst/>
          </a:prstGeom>
        </p:spPr>
      </p:pic>
    </p:spTree>
    <p:extLst>
      <p:ext uri="{BB962C8B-B14F-4D97-AF65-F5344CB8AC3E}">
        <p14:creationId xmlns:p14="http://schemas.microsoft.com/office/powerpoint/2010/main" val="22753004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 Example 11.13 – SPSS (11/12)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87</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7" name="Rectangle 6">
            <a:extLst>
              <a:ext uri="{FF2B5EF4-FFF2-40B4-BE49-F238E27FC236}">
                <a16:creationId xmlns:a16="http://schemas.microsoft.com/office/drawing/2014/main" id="{E74E5CFB-20D0-4839-A512-B37236EC0053}"/>
              </a:ext>
            </a:extLst>
          </p:cNvPr>
          <p:cNvSpPr/>
          <p:nvPr/>
        </p:nvSpPr>
        <p:spPr>
          <a:xfrm>
            <a:off x="2915816" y="5241178"/>
            <a:ext cx="1345433" cy="369332"/>
          </a:xfrm>
          <a:prstGeom prst="rect">
            <a:avLst/>
          </a:prstGeom>
        </p:spPr>
        <p:txBody>
          <a:bodyPr wrap="non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Figure 11.97</a:t>
            </a:r>
            <a:endParaRPr lang="en-GB" dirty="0"/>
          </a:p>
        </p:txBody>
      </p:sp>
      <p:sp>
        <p:nvSpPr>
          <p:cNvPr id="5" name="Rectangle 4">
            <a:extLst>
              <a:ext uri="{FF2B5EF4-FFF2-40B4-BE49-F238E27FC236}">
                <a16:creationId xmlns:a16="http://schemas.microsoft.com/office/drawing/2014/main" id="{19260160-37A9-452A-A434-A4A757B0DEE3}"/>
              </a:ext>
            </a:extLst>
          </p:cNvPr>
          <p:cNvSpPr/>
          <p:nvPr/>
        </p:nvSpPr>
        <p:spPr>
          <a:xfrm>
            <a:off x="510444" y="1240280"/>
            <a:ext cx="1973324" cy="923330"/>
          </a:xfrm>
          <a:prstGeom prst="rect">
            <a:avLst/>
          </a:prstGeom>
        </p:spPr>
        <p:txBody>
          <a:bodyPr wrap="square">
            <a:spAutoFit/>
          </a:bodyPr>
          <a:lstStyle/>
          <a:p>
            <a:pPr marL="0" marR="0" algn="just" hangingPunct="0">
              <a:spcBef>
                <a:spcPts val="0"/>
              </a:spcBef>
              <a:spcAft>
                <a:spcPts val="0"/>
              </a:spcAft>
            </a:pPr>
            <a:r>
              <a:rPr lang="en-GB" dirty="0">
                <a:latin typeface="Calibri" panose="020F0502020204030204" pitchFamily="34" charset="0"/>
                <a:ea typeface="Times New Roman" panose="02020603050405020304" pitchFamily="18" charset="0"/>
                <a:cs typeface="Times New Roman" panose="02020603050405020304" pitchFamily="18" charset="0"/>
              </a:rPr>
              <a:t>And finally, the graph output is as in Figure 11.97</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9E81D77-9D48-4820-8D5E-06F5ED254C6C}"/>
              </a:ext>
            </a:extLst>
          </p:cNvPr>
          <p:cNvPicPr/>
          <p:nvPr/>
        </p:nvPicPr>
        <p:blipFill>
          <a:blip r:embed="rId2"/>
          <a:stretch>
            <a:fillRect/>
          </a:stretch>
        </p:blipFill>
        <p:spPr>
          <a:xfrm>
            <a:off x="2627784" y="1404658"/>
            <a:ext cx="6048672" cy="3680526"/>
          </a:xfrm>
          <a:prstGeom prst="rect">
            <a:avLst/>
          </a:prstGeom>
        </p:spPr>
      </p:pic>
    </p:spTree>
    <p:extLst>
      <p:ext uri="{BB962C8B-B14F-4D97-AF65-F5344CB8AC3E}">
        <p14:creationId xmlns:p14="http://schemas.microsoft.com/office/powerpoint/2010/main" val="26106572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sz="2400" dirty="0"/>
              <a:t>Holt-Winters seasonal exponential smoothing – Example 11.13 – SPSS (12/12)</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88</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748DAE51-DAED-4754-8738-FBD5E45D9AE0}"/>
              </a:ext>
            </a:extLst>
          </p:cNvPr>
          <p:cNvSpPr/>
          <p:nvPr/>
        </p:nvSpPr>
        <p:spPr>
          <a:xfrm>
            <a:off x="611560" y="1268760"/>
            <a:ext cx="8064896" cy="2308324"/>
          </a:xfrm>
          <a:prstGeom prst="rect">
            <a:avLst/>
          </a:prstGeom>
          <a:solidFill>
            <a:schemeClr val="accent3">
              <a:lumMod val="20000"/>
              <a:lumOff val="80000"/>
            </a:schemeClr>
          </a:solid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results are not completely identical to the ones from Excel, for a simple reason that SPSS uses a pure Winters multiplicative model and in our Excel example we used Holt-Winters multiplicative version of the model. </a:t>
            </a: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Nevertheless, the numbers are in close vicinity to one another. </a:t>
            </a:r>
          </a:p>
          <a:p>
            <a:endParaRPr lang="en-GB" dirty="0">
              <a:latin typeface="Calibri" panose="020F050202020403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We did not show how to calculate the prediction interval in this example, but it is identical to all the previous ones. </a:t>
            </a:r>
            <a:endParaRPr lang="en-GB" dirty="0"/>
          </a:p>
        </p:txBody>
      </p:sp>
    </p:spTree>
    <p:extLst>
      <p:ext uri="{BB962C8B-B14F-4D97-AF65-F5344CB8AC3E}">
        <p14:creationId xmlns:p14="http://schemas.microsoft.com/office/powerpoint/2010/main" val="28739164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a:xfrm>
            <a:off x="500063" y="285750"/>
            <a:ext cx="6929437" cy="714375"/>
          </a:xfrm>
        </p:spPr>
        <p:txBody>
          <a:bodyPr/>
          <a:lstStyle/>
          <a:p>
            <a:r>
              <a:rPr lang="en-GB">
                <a:latin typeface="Arial" charset="0"/>
                <a:cs typeface="Arial" charset="0"/>
              </a:rPr>
              <a:t>Conclusion</a:t>
            </a:r>
          </a:p>
        </p:txBody>
      </p:sp>
      <p:sp>
        <p:nvSpPr>
          <p:cNvPr id="3" name="Slide Number Placeholder 2"/>
          <p:cNvSpPr>
            <a:spLocks noGrp="1"/>
          </p:cNvSpPr>
          <p:nvPr>
            <p:ph type="sldNum" sz="quarter" idx="10"/>
          </p:nvPr>
        </p:nvSpPr>
        <p:spPr/>
        <p:txBody>
          <a:bodyPr/>
          <a:lstStyle/>
          <a:p>
            <a:pPr>
              <a:defRPr/>
            </a:pPr>
            <a:fld id="{AA7E753E-3723-4CF5-B587-AA41229F11DF}" type="slidenum">
              <a:rPr lang="en-GB" smtClean="0"/>
              <a:pPr>
                <a:defRPr/>
              </a:pPr>
              <a:t>89</a:t>
            </a:fld>
            <a:endParaRPr lang="en-GB" dirty="0"/>
          </a:p>
        </p:txBody>
      </p:sp>
      <p:sp>
        <p:nvSpPr>
          <p:cNvPr id="809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solidFill>
                  <a:schemeClr val="tx2"/>
                </a:solidFill>
                <a:sym typeface="Symbol" pitchFamily="18" charset="2"/>
              </a:rPr>
              <a:t>Glyn Davis &amp; Branko Pecar</a:t>
            </a:r>
            <a:endParaRPr lang="en-GB" b="0">
              <a:solidFill>
                <a:schemeClr val="tx2"/>
              </a:solidFill>
              <a:sym typeface="Symbol" pitchFamily="18" charset="2"/>
            </a:endParaRPr>
          </a:p>
        </p:txBody>
      </p:sp>
      <p:sp>
        <p:nvSpPr>
          <p:cNvPr id="80901" name="TextBox 5"/>
          <p:cNvSpPr txBox="1">
            <a:spLocks noChangeArrowheads="1"/>
          </p:cNvSpPr>
          <p:nvPr/>
        </p:nvSpPr>
        <p:spPr bwMode="auto">
          <a:xfrm>
            <a:off x="642938" y="1285875"/>
            <a:ext cx="8215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t>This presentation provided a set of tools which can be used to analyse time series data:</a:t>
            </a:r>
          </a:p>
        </p:txBody>
      </p:sp>
      <p:sp>
        <p:nvSpPr>
          <p:cNvPr id="6" name="Rectangle 5"/>
          <p:cNvSpPr/>
          <p:nvPr/>
        </p:nvSpPr>
        <p:spPr>
          <a:xfrm>
            <a:off x="2339752" y="2044746"/>
            <a:ext cx="5143516" cy="584775"/>
          </a:xfrm>
          <a:prstGeom prst="rect">
            <a:avLst/>
          </a:prstGeom>
          <a:noFill/>
          <a:effectLst>
            <a:glow rad="101600">
              <a:schemeClr val="accent6">
                <a:satMod val="175000"/>
                <a:alpha val="40000"/>
              </a:schemeClr>
            </a:glow>
          </a:effectLst>
        </p:spPr>
        <p:txBody>
          <a:bodyPr wrap="square">
            <a:spAutoFit/>
          </a:bodyPr>
          <a:lstStyle/>
          <a:p>
            <a:pPr algn="ctr">
              <a:defRPr/>
            </a:pPr>
            <a:r>
              <a:rPr lang="en-US"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Time series data</a:t>
            </a:r>
          </a:p>
        </p:txBody>
      </p:sp>
      <p:sp>
        <p:nvSpPr>
          <p:cNvPr id="9" name="Rectangle 8"/>
          <p:cNvSpPr/>
          <p:nvPr/>
        </p:nvSpPr>
        <p:spPr>
          <a:xfrm>
            <a:off x="2044612" y="2794293"/>
            <a:ext cx="2428892" cy="1077218"/>
          </a:xfrm>
          <a:prstGeom prst="rect">
            <a:avLst/>
          </a:prstGeom>
          <a:noFill/>
        </p:spPr>
        <p:txBody>
          <a:bodyPr>
            <a:spAutoFit/>
          </a:bodyPr>
          <a:lstStyle/>
          <a:p>
            <a:pPr algn="ctr">
              <a:defRPr/>
            </a:pP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Moving averages</a:t>
            </a:r>
            <a:endParaRPr lang="en-US" sz="32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0" name="Rectangle 9"/>
          <p:cNvSpPr/>
          <p:nvPr/>
        </p:nvSpPr>
        <p:spPr>
          <a:xfrm>
            <a:off x="5221755" y="2928657"/>
            <a:ext cx="3279308" cy="1077218"/>
          </a:xfrm>
          <a:prstGeom prst="rect">
            <a:avLst/>
          </a:prstGeom>
          <a:noFill/>
        </p:spPr>
        <p:txBody>
          <a:bodyPr wrap="square">
            <a:spAutoFit/>
          </a:bodyPr>
          <a:lstStyle/>
          <a:p>
            <a:pPr algn="ctr">
              <a:defRPr/>
            </a:pPr>
            <a:r>
              <a:rPr lang="en-U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Exponential smoothing</a:t>
            </a:r>
          </a:p>
        </p:txBody>
      </p:sp>
      <p:sp>
        <p:nvSpPr>
          <p:cNvPr id="11" name="Rectangle 10"/>
          <p:cNvSpPr/>
          <p:nvPr/>
        </p:nvSpPr>
        <p:spPr>
          <a:xfrm>
            <a:off x="615852" y="4494907"/>
            <a:ext cx="2643206" cy="107721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Handling errors</a:t>
            </a:r>
          </a:p>
        </p:txBody>
      </p:sp>
      <p:sp>
        <p:nvSpPr>
          <p:cNvPr id="12" name="Rectangle 11"/>
          <p:cNvSpPr/>
          <p:nvPr/>
        </p:nvSpPr>
        <p:spPr>
          <a:xfrm>
            <a:off x="5054376" y="4540879"/>
            <a:ext cx="2428892" cy="923330"/>
          </a:xfrm>
          <a:prstGeom prst="rect">
            <a:avLst/>
          </a:prstGeom>
          <a:noFill/>
          <a:ln>
            <a:noFill/>
          </a:ln>
        </p:spPr>
        <p:txBody>
          <a:bodyPr wrap="square">
            <a:spAutoFit/>
          </a:bodyPr>
          <a:lstStyle/>
          <a:p>
            <a:pPr algn="ctr">
              <a:defRPr/>
            </a:pPr>
            <a:r>
              <a:rPr lang="en-US" dirty="0"/>
              <a:t>Handling seasonality using exponential smoothing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6B6B-E291-482A-AA07-0C191FAFABB5}"/>
              </a:ext>
            </a:extLst>
          </p:cNvPr>
          <p:cNvSpPr>
            <a:spLocks noGrp="1"/>
          </p:cNvSpPr>
          <p:nvPr>
            <p:ph type="ctrTitle"/>
          </p:nvPr>
        </p:nvSpPr>
        <p:spPr>
          <a:xfrm>
            <a:off x="500034" y="285728"/>
            <a:ext cx="8176422" cy="714380"/>
          </a:xfrm>
          <a:noFill/>
        </p:spPr>
        <p:txBody>
          <a:bodyPr/>
          <a:lstStyle/>
          <a:p>
            <a:r>
              <a:rPr lang="en-GB" dirty="0"/>
              <a:t>Part 2 Exponential smoothing (6/7)</a:t>
            </a:r>
          </a:p>
        </p:txBody>
      </p:sp>
      <p:sp>
        <p:nvSpPr>
          <p:cNvPr id="3" name="Slide Number Placeholder 2">
            <a:extLst>
              <a:ext uri="{FF2B5EF4-FFF2-40B4-BE49-F238E27FC236}">
                <a16:creationId xmlns:a16="http://schemas.microsoft.com/office/drawing/2014/main" id="{A601F2F2-FBB5-4FA5-8C66-E5D45991C5C2}"/>
              </a:ext>
            </a:extLst>
          </p:cNvPr>
          <p:cNvSpPr>
            <a:spLocks noGrp="1"/>
          </p:cNvSpPr>
          <p:nvPr>
            <p:ph type="sldNum" sz="quarter" idx="10"/>
          </p:nvPr>
        </p:nvSpPr>
        <p:spPr/>
        <p:txBody>
          <a:bodyPr/>
          <a:lstStyle/>
          <a:p>
            <a:pPr>
              <a:defRPr/>
            </a:pPr>
            <a:fld id="{8ED7645F-28E9-43F5-8DE8-F26D6BFC7DBB}" type="slidenum">
              <a:rPr lang="en-GB" smtClean="0"/>
              <a:pPr>
                <a:defRPr/>
              </a:pPr>
              <a:t>9</a:t>
            </a:fld>
            <a:endParaRPr lang="en-GB" dirty="0"/>
          </a:p>
        </p:txBody>
      </p:sp>
      <p:sp>
        <p:nvSpPr>
          <p:cNvPr id="4" name="Footer Placeholder 3">
            <a:extLst>
              <a:ext uri="{FF2B5EF4-FFF2-40B4-BE49-F238E27FC236}">
                <a16:creationId xmlns:a16="http://schemas.microsoft.com/office/drawing/2014/main" id="{A304B097-F64E-425D-9027-7481E95D0EB7}"/>
              </a:ext>
            </a:extLst>
          </p:cNvPr>
          <p:cNvSpPr>
            <a:spLocks noGrp="1"/>
          </p:cNvSpPr>
          <p:nvPr>
            <p:ph type="ftr" sz="quarter" idx="11"/>
          </p:nvPr>
        </p:nvSpPr>
        <p:spPr/>
        <p:txBody>
          <a:bodyPr/>
          <a:lstStyle/>
          <a:p>
            <a:pPr>
              <a:defRPr/>
            </a:pPr>
            <a:r>
              <a:rPr lang="en-GB"/>
              <a:t>Glyn Davis &amp; Branko Pecar</a:t>
            </a:r>
            <a:endParaRPr lang="en-GB" b="0"/>
          </a:p>
        </p:txBody>
      </p:sp>
      <p:sp>
        <p:nvSpPr>
          <p:cNvPr id="5" name="Rectangle 4">
            <a:extLst>
              <a:ext uri="{FF2B5EF4-FFF2-40B4-BE49-F238E27FC236}">
                <a16:creationId xmlns:a16="http://schemas.microsoft.com/office/drawing/2014/main" id="{499EADA4-2A75-4B8E-B4BD-CA54B7B12427}"/>
              </a:ext>
            </a:extLst>
          </p:cNvPr>
          <p:cNvSpPr/>
          <p:nvPr/>
        </p:nvSpPr>
        <p:spPr>
          <a:xfrm>
            <a:off x="568712" y="1340768"/>
            <a:ext cx="2434449" cy="369332"/>
          </a:xfrm>
          <a:prstGeom prst="rect">
            <a:avLst/>
          </a:prstGeom>
        </p:spPr>
        <p:txBody>
          <a:bodyPr wrap="none">
            <a:spAutoFit/>
          </a:bodyPr>
          <a:lstStyle/>
          <a:p>
            <a:r>
              <a:rPr lang="en-GB" dirty="0">
                <a:solidFill>
                  <a:srgbClr val="212121"/>
                </a:solidFill>
                <a:latin typeface="Calibri" panose="020F0502020204030204" pitchFamily="34" charset="0"/>
                <a:ea typeface="Times New Roman" panose="02020603050405020304" pitchFamily="18" charset="0"/>
              </a:rPr>
              <a:t>In this case, it looks as if</a:t>
            </a:r>
            <a:endParaRPr lang="en-GB" dirty="0"/>
          </a:p>
        </p:txBody>
      </p:sp>
      <p:pic>
        <p:nvPicPr>
          <p:cNvPr id="6" name="Picture 5">
            <a:extLst>
              <a:ext uri="{FF2B5EF4-FFF2-40B4-BE49-F238E27FC236}">
                <a16:creationId xmlns:a16="http://schemas.microsoft.com/office/drawing/2014/main" id="{4ABE3D1C-0EA5-4621-B0A2-8FC394EBCCB7}"/>
              </a:ext>
            </a:extLst>
          </p:cNvPr>
          <p:cNvPicPr>
            <a:picLocks noChangeAspect="1"/>
          </p:cNvPicPr>
          <p:nvPr/>
        </p:nvPicPr>
        <p:blipFill>
          <a:blip r:embed="rId2"/>
          <a:stretch>
            <a:fillRect/>
          </a:stretch>
        </p:blipFill>
        <p:spPr>
          <a:xfrm>
            <a:off x="3168916" y="1239719"/>
            <a:ext cx="647619" cy="571429"/>
          </a:xfrm>
          <a:prstGeom prst="rect">
            <a:avLst/>
          </a:prstGeom>
        </p:spPr>
      </p:pic>
      <p:sp>
        <p:nvSpPr>
          <p:cNvPr id="7" name="Rectangle 6">
            <a:extLst>
              <a:ext uri="{FF2B5EF4-FFF2-40B4-BE49-F238E27FC236}">
                <a16:creationId xmlns:a16="http://schemas.microsoft.com/office/drawing/2014/main" id="{9ADDC190-7AA6-47B0-B216-CE5991C029EE}"/>
              </a:ext>
            </a:extLst>
          </p:cNvPr>
          <p:cNvSpPr/>
          <p:nvPr/>
        </p:nvSpPr>
        <p:spPr>
          <a:xfrm>
            <a:off x="578458" y="1893537"/>
            <a:ext cx="8107744" cy="830997"/>
          </a:xfrm>
          <a:prstGeom prst="rect">
            <a:avLst/>
          </a:prstGeom>
        </p:spPr>
        <p:txBody>
          <a:bodyPr wrap="square">
            <a:spAutoFit/>
          </a:bodyPr>
          <a:lstStyle/>
          <a:p>
            <a:pPr marL="0" marR="0" algn="just" hangingPunct="0">
              <a:spcBef>
                <a:spcPts val="0"/>
              </a:spcBef>
              <a:spcAft>
                <a:spcPts val="0"/>
              </a:spcAft>
            </a:pPr>
            <a:r>
              <a:rPr lang="en-GB"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Although this is not strictly true (see the text just below), the similarity between moving averages and exponential smoothing remains indicative. This is the reason why exponential smoothing is sometimes called </a:t>
            </a:r>
            <a:r>
              <a:rPr lang="en-GB" sz="1600" dirty="0">
                <a:solidFill>
                  <a:srgbClr val="FF0000"/>
                </a:solidFill>
                <a:latin typeface="Calibri" panose="020F0502020204030204" pitchFamily="34" charset="0"/>
                <a:ea typeface="Times New Roman" panose="02020603050405020304" pitchFamily="18" charset="0"/>
                <a:cs typeface="Calibri" panose="020F0502020204030204" pitchFamily="34" charset="0"/>
              </a:rPr>
              <a:t>exponentially weighted moving average (EWMA)</a:t>
            </a:r>
            <a:r>
              <a:rPr lang="en-GB"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method.</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020B767-C3BE-447C-8C2C-00B698A46FA5}"/>
              </a:ext>
            </a:extLst>
          </p:cNvPr>
          <p:cNvSpPr/>
          <p:nvPr/>
        </p:nvSpPr>
        <p:spPr>
          <a:xfrm>
            <a:off x="568712" y="2806923"/>
            <a:ext cx="8097998" cy="830997"/>
          </a:xfrm>
          <a:prstGeom prst="rect">
            <a:avLst/>
          </a:prstGeom>
        </p:spPr>
        <p:txBody>
          <a:bodyPr wrap="square">
            <a:spAutoFit/>
          </a:bodyPr>
          <a:lstStyle/>
          <a:p>
            <a:pPr marL="0" marR="0" algn="just" hangingPunct="0">
              <a:spcBef>
                <a:spcPts val="0"/>
              </a:spcBef>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The smoothing constant (</a:t>
            </a:r>
            <a:r>
              <a:rPr lang="en-GB" sz="1600" dirty="0">
                <a:latin typeface="Calibri" panose="020F0502020204030204" pitchFamily="34" charset="0"/>
                <a:ea typeface="Times New Roman" panose="02020603050405020304" pitchFamily="18" charset="0"/>
                <a:cs typeface="Book Antiqua" panose="02040602050305030304" pitchFamily="18" charset="0"/>
                <a:sym typeface="Symbol" panose="05050102010706020507" pitchFamily="18" charset="2"/>
              </a:rPr>
              <a:t></a:t>
            </a:r>
            <a:r>
              <a:rPr lang="en-GB" sz="1600" dirty="0">
                <a:latin typeface="Calibri" panose="020F0502020204030204" pitchFamily="34" charset="0"/>
                <a:ea typeface="Times New Roman" panose="02020603050405020304" pitchFamily="18" charset="0"/>
                <a:cs typeface="Book Antiqua" panose="02040602050305030304" pitchFamily="18" charset="0"/>
              </a:rPr>
              <a:t>) and the number of elements in the interval for calculating moving averages are in fact related. Th</a:t>
            </a:r>
            <a:r>
              <a:rPr lang="en-GB" sz="1600" dirty="0">
                <a:latin typeface="Calibri" panose="020F0502020204030204" pitchFamily="34" charset="0"/>
                <a:ea typeface="Times New Roman" panose="02020603050405020304" pitchFamily="18" charset="0"/>
                <a:cs typeface="Times New Roman" panose="02020603050405020304" pitchFamily="18" charset="0"/>
              </a:rPr>
              <a:t>e equation that defines this relationship is given by equation (11.15).</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057F23E0-5486-4F4C-8472-A60B9D41EA04}"/>
              </a:ext>
            </a:extLst>
          </p:cNvPr>
          <p:cNvSpPr/>
          <p:nvPr/>
        </p:nvSpPr>
        <p:spPr>
          <a:xfrm>
            <a:off x="3995936" y="3637920"/>
            <a:ext cx="4824536" cy="1077218"/>
          </a:xfrm>
          <a:prstGeom prst="rect">
            <a:avLst/>
          </a:prstGeom>
          <a:solidFill>
            <a:schemeClr val="accent3">
              <a:lumMod val="20000"/>
              <a:lumOff val="80000"/>
            </a:schemeClr>
          </a:solidFill>
        </p:spPr>
        <p:txBody>
          <a:bodyPr wrap="square">
            <a:spAutoFit/>
          </a:bodyPr>
          <a:lstStyle/>
          <a:p>
            <a:r>
              <a:rPr lang="en-GB" sz="1600" dirty="0">
                <a:latin typeface="Calibri" panose="020F0502020204030204" pitchFamily="34" charset="0"/>
                <a:ea typeface="Times New Roman" panose="02020603050405020304" pitchFamily="18" charset="0"/>
                <a:cs typeface="Times New Roman" panose="02020603050405020304" pitchFamily="18" charset="0"/>
              </a:rPr>
              <a:t>In equation (11.15), M is a number of observations used to calculate the moving average. The formula indicates that the moving average for three observations that we used earlier is equivalent to </a:t>
            </a:r>
            <a:r>
              <a:rPr lang="en-GB" sz="1600" dirty="0">
                <a:latin typeface="Calibri" panose="020F0502020204030204" pitchFamily="34" charset="0"/>
                <a:ea typeface="Times New Roman" panose="02020603050405020304" pitchFamily="18" charset="0"/>
                <a:cs typeface="Book Antiqua" panose="02040602050305030304" pitchFamily="18" charset="0"/>
                <a:sym typeface="Symbol" panose="05050102010706020507" pitchFamily="18" charset="2"/>
              </a:rPr>
              <a:t></a:t>
            </a:r>
            <a:r>
              <a:rPr lang="en-GB" sz="1600" dirty="0">
                <a:latin typeface="Calibri" panose="020F0502020204030204" pitchFamily="34" charset="0"/>
                <a:ea typeface="Times New Roman" panose="02020603050405020304" pitchFamily="18" charset="0"/>
                <a:cs typeface="Book Antiqua" panose="02040602050305030304" pitchFamily="18" charset="0"/>
              </a:rPr>
              <a:t> = 0.5. </a:t>
            </a:r>
            <a:endParaRPr lang="en-GB" sz="1600" dirty="0"/>
          </a:p>
        </p:txBody>
      </p:sp>
      <p:sp>
        <p:nvSpPr>
          <p:cNvPr id="11" name="Rectangle 10">
            <a:extLst>
              <a:ext uri="{FF2B5EF4-FFF2-40B4-BE49-F238E27FC236}">
                <a16:creationId xmlns:a16="http://schemas.microsoft.com/office/drawing/2014/main" id="{20F398EA-54A5-4E30-98EC-087434477CA5}"/>
              </a:ext>
            </a:extLst>
          </p:cNvPr>
          <p:cNvSpPr/>
          <p:nvPr/>
        </p:nvSpPr>
        <p:spPr>
          <a:xfrm>
            <a:off x="578458" y="4886858"/>
            <a:ext cx="8242014" cy="830997"/>
          </a:xfrm>
          <a:prstGeom prst="rect">
            <a:avLst/>
          </a:prstGeom>
          <a:solidFill>
            <a:schemeClr val="accent4">
              <a:lumMod val="20000"/>
              <a:lumOff val="80000"/>
            </a:schemeClr>
          </a:solidFill>
        </p:spPr>
        <p:txBody>
          <a:bodyPr wrap="square">
            <a:spAutoFit/>
          </a:bodyPr>
          <a:lstStyle/>
          <a:p>
            <a:r>
              <a:rPr lang="en-GB" sz="1600" dirty="0">
                <a:latin typeface="Calibri" panose="020F0502020204030204" pitchFamily="34" charset="0"/>
                <a:ea typeface="Times New Roman" panose="02020603050405020304" pitchFamily="18" charset="0"/>
                <a:cs typeface="Book Antiqua" panose="02040602050305030304" pitchFamily="18" charset="0"/>
              </a:rPr>
              <a:t>Equally, </a:t>
            </a:r>
            <a:r>
              <a:rPr lang="en-GB" sz="1600" dirty="0">
                <a:latin typeface="Calibri" panose="020F0502020204030204" pitchFamily="34" charset="0"/>
                <a:ea typeface="Times New Roman" panose="02020603050405020304" pitchFamily="18" charset="0"/>
                <a:cs typeface="Book Antiqua" panose="02040602050305030304" pitchFamily="18" charset="0"/>
                <a:sym typeface="Symbol" panose="05050102010706020507" pitchFamily="18" charset="2"/>
              </a:rPr>
              <a:t></a:t>
            </a:r>
            <a:r>
              <a:rPr lang="en-GB" sz="1600" dirty="0">
                <a:latin typeface="Calibri" panose="020F0502020204030204" pitchFamily="34" charset="0"/>
                <a:ea typeface="Times New Roman" panose="02020603050405020304" pitchFamily="18" charset="0"/>
                <a:cs typeface="Book Antiqua" panose="02040602050305030304" pitchFamily="18" charset="0"/>
              </a:rPr>
              <a:t> = 0.2 is equivalent to M = 9. So, the smaller the value of the smoothing constant, the mor</a:t>
            </a:r>
            <a:r>
              <a:rPr lang="en-GB" sz="1600" dirty="0">
                <a:latin typeface="Calibri" panose="020F0502020204030204" pitchFamily="34" charset="0"/>
                <a:ea typeface="Times New Roman" panose="02020603050405020304" pitchFamily="18" charset="0"/>
                <a:cs typeface="Times New Roman" panose="02020603050405020304" pitchFamily="18" charset="0"/>
              </a:rPr>
              <a:t>e horizontal the series will be, just like in the case when larger number of moving averages is used.</a:t>
            </a:r>
            <a:endParaRPr lang="en-GB" sz="1600" dirty="0"/>
          </a:p>
        </p:txBody>
      </p:sp>
      <p:pic>
        <p:nvPicPr>
          <p:cNvPr id="12" name="Picture 11">
            <a:extLst>
              <a:ext uri="{FF2B5EF4-FFF2-40B4-BE49-F238E27FC236}">
                <a16:creationId xmlns:a16="http://schemas.microsoft.com/office/drawing/2014/main" id="{CDFA5417-2992-45EC-BED4-5558C8465059}"/>
              </a:ext>
            </a:extLst>
          </p:cNvPr>
          <p:cNvPicPr>
            <a:picLocks noChangeAspect="1"/>
          </p:cNvPicPr>
          <p:nvPr/>
        </p:nvPicPr>
        <p:blipFill>
          <a:blip r:embed="rId3"/>
          <a:stretch>
            <a:fillRect/>
          </a:stretch>
        </p:blipFill>
        <p:spPr>
          <a:xfrm>
            <a:off x="755576" y="3783819"/>
            <a:ext cx="1414534" cy="647619"/>
          </a:xfrm>
          <a:prstGeom prst="rect">
            <a:avLst/>
          </a:prstGeom>
        </p:spPr>
      </p:pic>
      <p:sp>
        <p:nvSpPr>
          <p:cNvPr id="13" name="TextBox 12">
            <a:extLst>
              <a:ext uri="{FF2B5EF4-FFF2-40B4-BE49-F238E27FC236}">
                <a16:creationId xmlns:a16="http://schemas.microsoft.com/office/drawing/2014/main" id="{73E48330-1111-498B-A67B-F50573B71FA9}"/>
              </a:ext>
            </a:extLst>
          </p:cNvPr>
          <p:cNvSpPr txBox="1"/>
          <p:nvPr/>
        </p:nvSpPr>
        <p:spPr>
          <a:xfrm>
            <a:off x="2304820" y="3991863"/>
            <a:ext cx="864096" cy="369332"/>
          </a:xfrm>
          <a:prstGeom prst="rect">
            <a:avLst/>
          </a:prstGeom>
          <a:noFill/>
        </p:spPr>
        <p:txBody>
          <a:bodyPr wrap="square" rtlCol="0">
            <a:spAutoFit/>
          </a:bodyPr>
          <a:lstStyle/>
          <a:p>
            <a:r>
              <a:rPr lang="en-GB" dirty="0"/>
              <a:t>11.15</a:t>
            </a:r>
          </a:p>
        </p:txBody>
      </p:sp>
    </p:spTree>
    <p:extLst>
      <p:ext uri="{BB962C8B-B14F-4D97-AF65-F5344CB8AC3E}">
        <p14:creationId xmlns:p14="http://schemas.microsoft.com/office/powerpoint/2010/main" val="1627943959"/>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1657</TotalTime>
  <Words>7527</Words>
  <Application>Microsoft Office PowerPoint</Application>
  <PresentationFormat>On-screen Show (4:3)</PresentationFormat>
  <Paragraphs>555</Paragraphs>
  <Slides>89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89</vt:i4>
      </vt:variant>
    </vt:vector>
  </HeadingPairs>
  <TitlesOfParts>
    <vt:vector size="97" baseType="lpstr">
      <vt:lpstr>&amp;quot</vt:lpstr>
      <vt:lpstr>Arial</vt:lpstr>
      <vt:lpstr>Calibri</vt:lpstr>
      <vt:lpstr>Cambria Math</vt:lpstr>
      <vt:lpstr>Century Gothic</vt:lpstr>
      <vt:lpstr>Symbol</vt:lpstr>
      <vt:lpstr>Times New Roman</vt:lpstr>
      <vt:lpstr>Title</vt:lpstr>
      <vt:lpstr>Time series data - Short and medium term forecasts</vt:lpstr>
      <vt:lpstr>Introduction</vt:lpstr>
      <vt:lpstr>Learning objectives</vt:lpstr>
      <vt:lpstr>Part 2 Exponential smoothing (1/7)</vt:lpstr>
      <vt:lpstr>Part 2 Exponential smoothing (2/7)</vt:lpstr>
      <vt:lpstr>Part 2 Exponential smoothing (3/7)</vt:lpstr>
      <vt:lpstr>Part 2 Exponential smoothing (4/7)</vt:lpstr>
      <vt:lpstr>Part 2 Exponential smoothing (5/7)</vt:lpstr>
      <vt:lpstr>Part 2 Exponential smoothing (6/7)</vt:lpstr>
      <vt:lpstr>Part 2 Exponential smoothing (7/7)</vt:lpstr>
      <vt:lpstr>Forecasting with Exponential smoothing</vt:lpstr>
      <vt:lpstr>Example 11.5 (1/2)</vt:lpstr>
      <vt:lpstr>Example 11.5 (2/2)</vt:lpstr>
      <vt:lpstr>Example 11.5 – Excel</vt:lpstr>
      <vt:lpstr>Example 11.6 – Excel (1/4)</vt:lpstr>
      <vt:lpstr>Example 11.6 – Excel (2/4)</vt:lpstr>
      <vt:lpstr>Example 11.6 – Excel (3/4)</vt:lpstr>
      <vt:lpstr>Example 11.6 – Excel (4/4)</vt:lpstr>
      <vt:lpstr>Example 11.7 – Excel (1/2)</vt:lpstr>
      <vt:lpstr>Example 11.7 – Excel (2/2)</vt:lpstr>
      <vt:lpstr>Example 11.7 – SPSS (1/16)</vt:lpstr>
      <vt:lpstr>Example 11.7 – SPSS (2/16)</vt:lpstr>
      <vt:lpstr>Example 11.7 – SPSS (3/16)</vt:lpstr>
      <vt:lpstr>Example 11.7 – SPSS (4/16)</vt:lpstr>
      <vt:lpstr>Example 11.7 – SPSS (5/16)</vt:lpstr>
      <vt:lpstr>Example 11.7 – SPSS (6/16)</vt:lpstr>
      <vt:lpstr>Example 11.7 – SPSS (7/16)</vt:lpstr>
      <vt:lpstr>Example 11.7 – SPSS (8/16)</vt:lpstr>
      <vt:lpstr>Example 11.7 – SPSS (9/16)</vt:lpstr>
      <vt:lpstr>Example 11.7 – SPSS (10/16)</vt:lpstr>
      <vt:lpstr>Example 11.7 – SPSS (11/16)</vt:lpstr>
      <vt:lpstr>Example 11.7 – SPSS (12/16)</vt:lpstr>
      <vt:lpstr>Example 11.7 – SPSS (13/16)</vt:lpstr>
      <vt:lpstr>Example 11.7 – SPSS (14/16)</vt:lpstr>
      <vt:lpstr>Example 11.7 – SPSS (15/16)</vt:lpstr>
      <vt:lpstr>Example 11.7 – SPSS (16/16)</vt:lpstr>
      <vt:lpstr>Mid-range forecasting with exponential smoothing (1/2)</vt:lpstr>
      <vt:lpstr>Mid-range forecasting with exponential smoothing (2/2)</vt:lpstr>
      <vt:lpstr>Example 11.8 – Excel (1/2)</vt:lpstr>
      <vt:lpstr>Example 11.8 – Excel (2/2)</vt:lpstr>
      <vt:lpstr>Example 11.8 – SPSS (1/7)</vt:lpstr>
      <vt:lpstr>Example 11.8 – SPSS (2/7)</vt:lpstr>
      <vt:lpstr>Example 11.8 – SPSS (3/7)</vt:lpstr>
      <vt:lpstr>Example 11.8 – SPSS (4/7)</vt:lpstr>
      <vt:lpstr>Example 11.8 – SPSS (5/7)</vt:lpstr>
      <vt:lpstr>Example 11.8 – SPSS (6/7)</vt:lpstr>
      <vt:lpstr>Example 11.8 – SPSS (7/7)</vt:lpstr>
      <vt:lpstr>Handling errors for the moving averages or exponential smoothing forecasts</vt:lpstr>
      <vt:lpstr>Example 11.9 - Excel (1/6)</vt:lpstr>
      <vt:lpstr>Example 11.9 - Excel (2/6)</vt:lpstr>
      <vt:lpstr>Example 11.9 - Excel (3/6)</vt:lpstr>
      <vt:lpstr>Example 11.9 - Excel (4/6)</vt:lpstr>
      <vt:lpstr>Example 11.9 - Excel (5/6)</vt:lpstr>
      <vt:lpstr>Example 11.9 - Excel (6/6)</vt:lpstr>
      <vt:lpstr>Prediction interval for short and mid-term forecast (1/2)</vt:lpstr>
      <vt:lpstr>Prediction interval for short and mid-term forecast (2/2)</vt:lpstr>
      <vt:lpstr>Example 11.10 - Excel (1/3)</vt:lpstr>
      <vt:lpstr>Example 11.10 - Excel (2/3)</vt:lpstr>
      <vt:lpstr>Example 11.10 - Excel (3/3)</vt:lpstr>
      <vt:lpstr>Example 11.10 - SPSS</vt:lpstr>
      <vt:lpstr>Handling seasonality using exponential smoothing forecasting (1/2)</vt:lpstr>
      <vt:lpstr>Handling seasonality using exponential smoothing forecasting (2/2)</vt:lpstr>
      <vt:lpstr>Classical decomposition combined with exponential smoothing – Example 11.11 - Excel(1/3)</vt:lpstr>
      <vt:lpstr>Classical decomposition combined with exponential smoothing – Example 11.11 - Excel (2/3)</vt:lpstr>
      <vt:lpstr>Classical decomposition combined with exponential smoothing – Example 11.11 – Excel (3/3)</vt:lpstr>
      <vt:lpstr>Classical decomposition combined with exponential smoothing – Example 11.11 – SPSS</vt:lpstr>
      <vt:lpstr>Holt-Winters seasonal exponential smoothing (1/4)</vt:lpstr>
      <vt:lpstr>Holt-Winters seasonal exponential smoothing (2/4)</vt:lpstr>
      <vt:lpstr>Holt-Winters seasonal exponential smoothing (3/4)</vt:lpstr>
      <vt:lpstr>Holt-Winters seasonal exponential smoothing (4/4)</vt:lpstr>
      <vt:lpstr>Holt-Winters seasonal exponential smoothing – Example 11.12 - Excel (1/2)</vt:lpstr>
      <vt:lpstr>Holt-Winters seasonal exponential smoothing – Example 11.12 – Excel (2/2)</vt:lpstr>
      <vt:lpstr>Holt-Winters seasonal exponential smoothing – Example 11.13 - Excel (1/4)</vt:lpstr>
      <vt:lpstr>Holt-Winters seasonal exponential smoothing – Example 11.13 – Excel (2/4)</vt:lpstr>
      <vt:lpstr>Holt-Winters seasonal exponential smoothing – Example 11.13 – Excel (3/4)</vt:lpstr>
      <vt:lpstr>Holt-Winters seasonal exponential smoothing – Example 11.13 - Excel (4/4)</vt:lpstr>
      <vt:lpstr>Holt-Winters seasonal exponential smoothing – Example 11.13 – SPSS (1/12)</vt:lpstr>
      <vt:lpstr>Holt-Winters seasonal exponential smoothing – Example 11.13 – SPSS (2/12)</vt:lpstr>
      <vt:lpstr>Holt-Winters seasonal exponential smoothing – Example 11.13 – SPSS (3/12)</vt:lpstr>
      <vt:lpstr>Holt-Winters seasonal exponential smoothing – Example 11.13 – SPSS (4/12)</vt:lpstr>
      <vt:lpstr>Holt-Winters seasonal exponential smoothing – Example 11.13 – SPSS (5/12)</vt:lpstr>
      <vt:lpstr>Holt-Winters seasonal exponential smoothing – Example 11.13 – SPSS (6/12)</vt:lpstr>
      <vt:lpstr>Holt-Winters seasonal exponential smoothing – Example 11.13 – SPSS (7/12)</vt:lpstr>
      <vt:lpstr>Holt-Winters seasonal exponential smoothing – Example 11.13 – SPSS (8/12)</vt:lpstr>
      <vt:lpstr>Holt-Winters seasonal exponential smoothing – Example 11.13 – SPSS (9/12)</vt:lpstr>
      <vt:lpstr>Holt-Winters seasonal exponential smoothing – Example 11.13 – SPSS (10/12)</vt:lpstr>
      <vt:lpstr>Holt-Winters seasonal exponential smoothing – Example 11.13 – SPSS (11/12)</vt:lpstr>
      <vt:lpstr>Holt-Winters seasonal exponential smoothing – Example 11.13 – SPSS (12/12)</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Glyn Davis</dc:creator>
  <cp:lastModifiedBy>Branko Pecar</cp:lastModifiedBy>
  <cp:revision>285</cp:revision>
  <dcterms:created xsi:type="dcterms:W3CDTF">2009-03-22T11:49:20Z</dcterms:created>
  <dcterms:modified xsi:type="dcterms:W3CDTF">2020-10-05T07:53:43Z</dcterms:modified>
</cp:coreProperties>
</file>